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9"/>
  </p:notesMasterIdLst>
  <p:handoutMasterIdLst>
    <p:handoutMasterId r:id="rId70"/>
  </p:handoutMasterIdLst>
  <p:sldIdLst>
    <p:sldId id="256" r:id="rId2"/>
    <p:sldId id="363" r:id="rId3"/>
    <p:sldId id="372" r:id="rId4"/>
    <p:sldId id="368" r:id="rId5"/>
    <p:sldId id="373" r:id="rId6"/>
    <p:sldId id="420" r:id="rId7"/>
    <p:sldId id="268" r:id="rId8"/>
    <p:sldId id="377" r:id="rId9"/>
    <p:sldId id="388" r:id="rId10"/>
    <p:sldId id="379" r:id="rId11"/>
    <p:sldId id="390" r:id="rId12"/>
    <p:sldId id="391" r:id="rId13"/>
    <p:sldId id="383" r:id="rId14"/>
    <p:sldId id="417" r:id="rId15"/>
    <p:sldId id="432" r:id="rId16"/>
    <p:sldId id="422" r:id="rId17"/>
    <p:sldId id="423" r:id="rId18"/>
    <p:sldId id="424" r:id="rId19"/>
    <p:sldId id="427" r:id="rId20"/>
    <p:sldId id="428" r:id="rId21"/>
    <p:sldId id="431" r:id="rId22"/>
    <p:sldId id="435" r:id="rId23"/>
    <p:sldId id="436" r:id="rId24"/>
    <p:sldId id="437" r:id="rId25"/>
    <p:sldId id="438" r:id="rId26"/>
    <p:sldId id="443" r:id="rId27"/>
    <p:sldId id="444" r:id="rId28"/>
    <p:sldId id="440" r:id="rId29"/>
    <p:sldId id="441" r:id="rId30"/>
    <p:sldId id="442" r:id="rId31"/>
    <p:sldId id="543" r:id="rId32"/>
    <p:sldId id="445" r:id="rId33"/>
    <p:sldId id="446" r:id="rId34"/>
    <p:sldId id="447" r:id="rId35"/>
    <p:sldId id="544" r:id="rId36"/>
    <p:sldId id="545" r:id="rId37"/>
    <p:sldId id="546" r:id="rId38"/>
    <p:sldId id="547" r:id="rId39"/>
    <p:sldId id="548" r:id="rId40"/>
    <p:sldId id="549" r:id="rId41"/>
    <p:sldId id="448" r:id="rId42"/>
    <p:sldId id="486" r:id="rId43"/>
    <p:sldId id="521" r:id="rId44"/>
    <p:sldId id="522" r:id="rId45"/>
    <p:sldId id="523" r:id="rId46"/>
    <p:sldId id="524" r:id="rId47"/>
    <p:sldId id="525" r:id="rId48"/>
    <p:sldId id="526" r:id="rId49"/>
    <p:sldId id="527" r:id="rId50"/>
    <p:sldId id="529" r:id="rId51"/>
    <p:sldId id="530" r:id="rId52"/>
    <p:sldId id="531" r:id="rId53"/>
    <p:sldId id="532" r:id="rId54"/>
    <p:sldId id="535" r:id="rId55"/>
    <p:sldId id="536" r:id="rId56"/>
    <p:sldId id="537" r:id="rId57"/>
    <p:sldId id="538" r:id="rId58"/>
    <p:sldId id="539" r:id="rId59"/>
    <p:sldId id="457" r:id="rId60"/>
    <p:sldId id="458" r:id="rId61"/>
    <p:sldId id="540" r:id="rId62"/>
    <p:sldId id="541" r:id="rId63"/>
    <p:sldId id="510" r:id="rId64"/>
    <p:sldId id="507" r:id="rId65"/>
    <p:sldId id="514" r:id="rId66"/>
    <p:sldId id="509" r:id="rId67"/>
    <p:sldId id="306" r:id="rId68"/>
  </p:sldIdLst>
  <p:sldSz cx="12192000" cy="6858000"/>
  <p:notesSz cx="12192000" cy="6858000"/>
  <p:embeddedFontLst>
    <p:embeddedFont>
      <p:font typeface="TT Firs Neue Light" panose="02000503030000020004" charset="-52"/>
      <p:regular r:id="rId71"/>
      <p:italic r:id="rId72"/>
    </p:embeddedFont>
    <p:embeddedFont>
      <p:font typeface="Arial Narrow" panose="020B0606020202030204" pitchFamily="34" charset="0"/>
      <p:regular r:id="rId73"/>
      <p:bold r:id="rId74"/>
      <p:italic r:id="rId75"/>
      <p:boldItalic r:id="rId76"/>
    </p:embeddedFont>
    <p:embeddedFont>
      <p:font typeface="TT Firs Neue DemiBold" panose="02000503030000020004" charset="-52"/>
      <p:bold r:id="rId77"/>
      <p:boldItalic r:id="rId78"/>
    </p:embeddedFont>
    <p:embeddedFont>
      <p:font typeface="Microsoft Sans Serif" panose="020B0604020202020204" pitchFamily="34" charset="0"/>
      <p:regular r:id="rId79"/>
    </p:embeddedFont>
    <p:embeddedFont>
      <p:font typeface="Gramatika-Medium" panose="00000600000000000000" charset="0"/>
      <p:regular r:id="rId80"/>
    </p:embeddedFont>
    <p:embeddedFont>
      <p:font typeface="Gramatika-Light" panose="00000400000000000000" charset="0"/>
      <p:regular r:id="rId81"/>
    </p:embeddedFont>
    <p:embeddedFont>
      <p:font typeface="Gramatika-Bold" panose="00000800000000000000" charset="0"/>
      <p:regular r:id="rId82"/>
    </p:embeddedFont>
    <p:embeddedFont>
      <p:font typeface="Calibri" panose="020F0502020204030204" pitchFamily="34" charset="0"/>
      <p:regular r:id="rId83"/>
      <p:bold r:id="rId84"/>
      <p:italic r:id="rId85"/>
      <p:boldItalic r:id="rId86"/>
    </p:embeddedFont>
  </p:embeddedFontLst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0E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6D9F66E-5EB9-4882-86FB-DCBF35E3C3E4}">
  <a:tblStyle styleId="{16D9F66E-5EB9-4882-86FB-DCBF35E3C3E4}" styleName="Средний стиль 4 — акцент 6">
    <a:wholeTbl>
      <a:tcTxStyle>
        <a:fontRef idx="minor">
          <a:srgbClr val="000000"/>
        </a:fontRef>
        <a:schemeClr val="dk1"/>
      </a:tcTxStyle>
      <a:tcStyle>
        <a:tcBdr>
          <a:left>
            <a:ln w="12700">
              <a:solidFill>
                <a:schemeClr val="accent6"/>
              </a:solidFill>
              <a:prstDash val="dashDot"/>
            </a:ln>
          </a:left>
          <a:right>
            <a:ln w="12700">
              <a:solidFill>
                <a:schemeClr val="accent6"/>
              </a:solidFill>
              <a:prstDash val="dashDot"/>
            </a:ln>
          </a:right>
          <a:top>
            <a:ln w="12700">
              <a:solidFill>
                <a:schemeClr val="accent6"/>
              </a:solidFill>
              <a:prstDash val="dashDot"/>
            </a:ln>
          </a:top>
          <a:bottom>
            <a:ln w="12700">
              <a:solidFill>
                <a:schemeClr val="accent6"/>
              </a:solidFill>
              <a:prstDash val="dashDot"/>
            </a:ln>
          </a:bottom>
          <a:insideH>
            <a:ln w="12700">
              <a:solidFill>
                <a:schemeClr val="accent6"/>
              </a:solidFill>
              <a:prstDash val="dashDot"/>
            </a:ln>
          </a:insideH>
          <a:insideV>
            <a:ln w="12700">
              <a:solidFill>
                <a:schemeClr val="accent6"/>
              </a:solidFill>
              <a:prstDash val="dashDot"/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  <a:fill>
          <a:solidFill>
            <a:schemeClr val="accent6">
              <a:tint val="40000"/>
            </a:schemeClr>
          </a:solidFill>
        </a:fill>
      </a:tcStyle>
    </a:band2V>
    <a:lastCol>
      <a:tcStyle>
        <a:tcBdr/>
      </a:tcStyle>
    </a:lastCol>
    <a:firstCol>
      <a:tcStyle>
        <a:tcBdr/>
      </a:tcStyle>
    </a:firstCol>
    <a:lastRow>
      <a:tcStyle>
        <a:tcBdr>
          <a:top>
            <a:ln w="25400">
              <a:solidFill>
                <a:schemeClr val="accent6"/>
              </a:solidFill>
              <a:prstDash val="dashDot"/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Style>
        <a:tcBdr/>
        <a:fill>
          <a:solidFill>
            <a:schemeClr val="accent6">
              <a:tint val="20000"/>
            </a:schemeClr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37" autoAdjust="0"/>
    <p:restoredTop sz="94335" autoAdjust="0"/>
  </p:normalViewPr>
  <p:slideViewPr>
    <p:cSldViewPr snapToGrid="0">
      <p:cViewPr varScale="1">
        <p:scale>
          <a:sx n="108" d="100"/>
          <a:sy n="108" d="100"/>
        </p:scale>
        <p:origin x="630" y="102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5" d="100"/>
          <a:sy n="115" d="100"/>
        </p:scale>
        <p:origin x="34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font" Target="fonts/font6.fntdata"/><Relationship Id="rId84" Type="http://schemas.openxmlformats.org/officeDocument/2006/relationships/font" Target="fonts/font14.fntdata"/><Relationship Id="rId89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font" Target="fonts/font4.fntdata"/><Relationship Id="rId79" Type="http://schemas.openxmlformats.org/officeDocument/2006/relationships/font" Target="fonts/font9.fntdata"/><Relationship Id="rId87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font" Target="fonts/font12.fntdata"/><Relationship Id="rId90" Type="http://schemas.openxmlformats.org/officeDocument/2006/relationships/tableStyles" Target="tableStyle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77" Type="http://schemas.openxmlformats.org/officeDocument/2006/relationships/font" Target="fonts/font7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2.fntdata"/><Relationship Id="rId80" Type="http://schemas.openxmlformats.org/officeDocument/2006/relationships/font" Target="fonts/font10.fntdata"/><Relationship Id="rId85" Type="http://schemas.openxmlformats.org/officeDocument/2006/relationships/font" Target="fonts/font15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handoutMaster" Target="handoutMasters/handoutMaster1.xml"/><Relationship Id="rId75" Type="http://schemas.openxmlformats.org/officeDocument/2006/relationships/font" Target="fonts/font5.fntdata"/><Relationship Id="rId83" Type="http://schemas.openxmlformats.org/officeDocument/2006/relationships/font" Target="fonts/font13.fntdata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3.fntdata"/><Relationship Id="rId78" Type="http://schemas.openxmlformats.org/officeDocument/2006/relationships/font" Target="fonts/font8.fntdata"/><Relationship Id="rId81" Type="http://schemas.openxmlformats.org/officeDocument/2006/relationships/font" Target="fonts/font11.fntdata"/><Relationship Id="rId86" Type="http://schemas.openxmlformats.org/officeDocument/2006/relationships/font" Target="fonts/font16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8CCC92-BF42-409F-A525-F2AAE96A4DA5}" type="datetimeFigureOut">
              <a:rPr lang="ru-RU" smtClean="0"/>
              <a:t>03.08.2026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FFFBAD-315D-484C-B9C2-7103945676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7857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BD5E42-757A-4E3A-B82E-84B5B64F8026}" type="datetimeFigureOut">
              <a:rPr lang="ru-RU" smtClean="0"/>
              <a:t>03.08.2026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D14898-B70F-4A70-A07C-6B9BEBA02B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9098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830C3-4C8E-4C60-A7F7-F8DE8D143C99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4753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830C3-4C8E-4C60-A7F7-F8DE8D143C99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65297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830C3-4C8E-4C60-A7F7-F8DE8D143C99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2496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830C3-4C8E-4C60-A7F7-F8DE8D143C99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6658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830C3-4C8E-4C60-A7F7-F8DE8D143C99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7995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830C3-4C8E-4C60-A7F7-F8DE8D143C99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2950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830C3-4C8E-4C60-A7F7-F8DE8D143C99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5853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830C3-4C8E-4C60-A7F7-F8DE8D143C99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6426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830C3-4C8E-4C60-A7F7-F8DE8D143C99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76532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830C3-4C8E-4C60-A7F7-F8DE8D143C99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28684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830C3-4C8E-4C60-A7F7-F8DE8D143C99}" type="slidenum">
              <a:rPr lang="ru-RU" smtClean="0"/>
              <a:pPr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9623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D14898-B70F-4A70-A07C-6B9BEBA02B3E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5890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830C3-4C8E-4C60-A7F7-F8DE8D143C99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5331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830C3-4C8E-4C60-A7F7-F8DE8D143C99}" type="slidenum">
              <a:rPr lang="ru-RU" smtClean="0"/>
              <a:pPr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53254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830C3-4C8E-4C60-A7F7-F8DE8D143C99}" type="slidenum">
              <a:rPr lang="ru-RU" smtClean="0"/>
              <a:pPr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14988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830C3-4C8E-4C60-A7F7-F8DE8D143C99}" type="slidenum">
              <a:rPr lang="ru-RU" smtClean="0"/>
              <a:pPr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41792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830C3-4C8E-4C60-A7F7-F8DE8D143C99}" type="slidenum">
              <a:rPr lang="ru-RU" smtClean="0"/>
              <a:pPr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880535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830C3-4C8E-4C60-A7F7-F8DE8D143C99}" type="slidenum">
              <a:rPr lang="ru-RU" smtClean="0"/>
              <a:pPr/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232977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830C3-4C8E-4C60-A7F7-F8DE8D143C99}" type="slidenum">
              <a:rPr lang="ru-RU" smtClean="0"/>
              <a:pPr/>
              <a:t>48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299905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830C3-4C8E-4C60-A7F7-F8DE8D143C99}" type="slidenum">
              <a:rPr lang="ru-RU" smtClean="0"/>
              <a:pPr/>
              <a:t>50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407130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830C3-4C8E-4C60-A7F7-F8DE8D143C99}" type="slidenum">
              <a:rPr lang="ru-RU" smtClean="0"/>
              <a:pPr/>
              <a:t>51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99443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830C3-4C8E-4C60-A7F7-F8DE8D143C99}" type="slidenum">
              <a:rPr lang="ru-RU" smtClean="0"/>
              <a:pPr/>
              <a:t>52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88583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830C3-4C8E-4C60-A7F7-F8DE8D143C99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791604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830C3-4C8E-4C60-A7F7-F8DE8D143C99}" type="slidenum">
              <a:rPr lang="ru-RU" smtClean="0"/>
              <a:pPr/>
              <a:t>53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81995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830C3-4C8E-4C60-A7F7-F8DE8D143C99}" type="slidenum">
              <a:rPr lang="ru-RU" smtClean="0"/>
              <a:pPr/>
              <a:t>62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87384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830C3-4C8E-4C60-A7F7-F8DE8D143C99}" type="slidenum">
              <a:rPr lang="ru-RU" smtClean="0"/>
              <a:pPr/>
              <a:t>63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958518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830C3-4C8E-4C60-A7F7-F8DE8D143C99}" type="slidenum">
              <a:rPr lang="ru-RU" smtClean="0"/>
              <a:pPr/>
              <a:t>64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9822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830C3-4C8E-4C60-A7F7-F8DE8D143C99}" type="slidenum">
              <a:rPr lang="ru-RU" smtClean="0"/>
              <a:pPr/>
              <a:t>65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839206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830C3-4C8E-4C60-A7F7-F8DE8D143C99}" type="slidenum">
              <a:rPr lang="ru-RU" smtClean="0"/>
              <a:pPr/>
              <a:t>66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0115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830C3-4C8E-4C60-A7F7-F8DE8D143C99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56252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D3735-1EA6-4965-8357-6A500C6D7751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21170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D3735-1EA6-4965-8357-6A500C6D7751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91832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830C3-4C8E-4C60-A7F7-F8DE8D143C99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423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830C3-4C8E-4C60-A7F7-F8DE8D143C99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5016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830C3-4C8E-4C60-A7F7-F8DE8D143C99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349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0E20307-E8B0-4FD8-AE92-9AAA846ECBD2}" type="datetime1">
              <a:rPr lang="ru-RU"/>
              <a:t>03.08.2026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E0EDC60-8D42-4261-8BCF-EC910EA0E3AC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3C63A6A-9B5B-4530-8A55-FE9226F7FE27}" type="datetime1">
              <a:rPr lang="ru-RU"/>
              <a:t>03.08.2026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E0EDC60-8D42-4261-8BCF-EC910EA0E3AC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42EF577-E097-46D9-9896-C1566612C0D5}" type="datetime1">
              <a:rPr lang="ru-RU"/>
              <a:t>03.08.2026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E0EDC60-8D42-4261-8BCF-EC910EA0E3AC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C651EE0-9C4C-4156-AF22-FC9A36D7FF11}" type="datetime1">
              <a:rPr lang="ru-RU"/>
              <a:t>03.08.2026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E0EDC60-8D42-4261-8BCF-EC910EA0E3AC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41F7698-E7CD-43A4-BC25-8E51C63DBEEE}" type="datetime1">
              <a:rPr lang="ru-RU"/>
              <a:t>03.08.2026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E0EDC60-8D42-4261-8BCF-EC910EA0E3AC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5E4C0A5-87D6-4985-A7EA-A744C62551B7}" type="datetime1">
              <a:rPr lang="ru-RU"/>
              <a:t>03.08.2026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E0EDC60-8D42-4261-8BCF-EC910EA0E3AC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6C514BD-1481-456E-8FC8-7B03714FCE7E}" type="datetime1">
              <a:rPr lang="ru-RU"/>
              <a:t>03.08.2026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E0EDC60-8D42-4261-8BCF-EC910EA0E3AC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7B8524B-3E14-486F-B0E1-42F752ACE11E}" type="datetime1">
              <a:rPr lang="ru-RU"/>
              <a:t>03.08.2026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E0EDC60-8D42-4261-8BCF-EC910EA0E3AC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2E0A1B9-3174-430B-AED8-FD56E4F81424}" type="datetime1">
              <a:rPr lang="ru-RU"/>
              <a:t>03.08.2026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E0EDC60-8D42-4261-8BCF-EC910EA0E3AC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4EC7942-5D39-4D20-B5B4-762A42E080CF}" type="datetime1">
              <a:rPr lang="ru-RU"/>
              <a:t>03.08.2026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E0EDC60-8D42-4261-8BCF-EC910EA0E3AC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9E82A4B-D32D-44E6-A948-6962486CC7C9}" type="datetime1">
              <a:rPr lang="ru-RU"/>
              <a:t>03.08.2026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E0EDC60-8D42-4261-8BCF-EC910EA0E3AC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BB332-3CF8-41D0-BE0C-F3DD5CA0E02D}" type="datetime1">
              <a:rPr lang="ru-RU"/>
              <a:t>03.08.2026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E0EDC60-8D42-4261-8BCF-EC910EA0E3AC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1.png"/><Relationship Id="rId7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.png"/><Relationship Id="rId4" Type="http://schemas.openxmlformats.org/officeDocument/2006/relationships/image" Target="../media/image6.png"/><Relationship Id="rId9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34.jpe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7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g"/><Relationship Id="rId4" Type="http://schemas.openxmlformats.org/officeDocument/2006/relationships/image" Target="../media/image4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7" Type="http://schemas.openxmlformats.org/officeDocument/2006/relationships/image" Target="../media/image62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61.jpeg"/><Relationship Id="rId4" Type="http://schemas.openxmlformats.org/officeDocument/2006/relationships/image" Target="../media/image60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6.png"/><Relationship Id="rId7" Type="http://schemas.openxmlformats.org/officeDocument/2006/relationships/image" Target="../media/image6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jpeg"/><Relationship Id="rId5" Type="http://schemas.openxmlformats.org/officeDocument/2006/relationships/image" Target="../media/image64.png"/><Relationship Id="rId4" Type="http://schemas.openxmlformats.org/officeDocument/2006/relationships/image" Target="../media/image63.jpeg"/><Relationship Id="rId9" Type="http://schemas.openxmlformats.org/officeDocument/2006/relationships/image" Target="../media/image67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6.png"/><Relationship Id="rId7" Type="http://schemas.openxmlformats.org/officeDocument/2006/relationships/image" Target="../media/image7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6.png"/><Relationship Id="rId7" Type="http://schemas.openxmlformats.org/officeDocument/2006/relationships/image" Target="../media/image7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eg"/><Relationship Id="rId3" Type="http://schemas.openxmlformats.org/officeDocument/2006/relationships/image" Target="../media/image6.png"/><Relationship Id="rId7" Type="http://schemas.openxmlformats.org/officeDocument/2006/relationships/image" Target="../media/image7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76.jpeg"/><Relationship Id="rId9" Type="http://schemas.openxmlformats.org/officeDocument/2006/relationships/image" Target="../media/image6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6.png"/><Relationship Id="rId7" Type="http://schemas.openxmlformats.org/officeDocument/2006/relationships/image" Target="../media/image8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jpeg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6.png"/><Relationship Id="rId7" Type="http://schemas.openxmlformats.org/officeDocument/2006/relationships/image" Target="../media/image8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jpeg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jpeg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6.png"/><Relationship Id="rId7" Type="http://schemas.openxmlformats.org/officeDocument/2006/relationships/image" Target="../media/image9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jpeg"/><Relationship Id="rId5" Type="http://schemas.openxmlformats.org/officeDocument/2006/relationships/image" Target="../media/image93.jpeg"/><Relationship Id="rId4" Type="http://schemas.openxmlformats.org/officeDocument/2006/relationships/image" Target="../media/image9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jpeg"/><Relationship Id="rId3" Type="http://schemas.openxmlformats.org/officeDocument/2006/relationships/image" Target="../media/image6.png"/><Relationship Id="rId7" Type="http://schemas.openxmlformats.org/officeDocument/2006/relationships/image" Target="../media/image9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3.jpeg"/><Relationship Id="rId4" Type="http://schemas.openxmlformats.org/officeDocument/2006/relationships/image" Target="../media/image102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7.jpeg"/><Relationship Id="rId5" Type="http://schemas.openxmlformats.org/officeDocument/2006/relationships/image" Target="../media/image106.jpeg"/><Relationship Id="rId4" Type="http://schemas.openxmlformats.org/officeDocument/2006/relationships/image" Target="../media/image105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jpeg"/><Relationship Id="rId3" Type="http://schemas.openxmlformats.org/officeDocument/2006/relationships/image" Target="../media/image6.png"/><Relationship Id="rId7" Type="http://schemas.openxmlformats.org/officeDocument/2006/relationships/image" Target="../media/image11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0.jpeg"/><Relationship Id="rId5" Type="http://schemas.openxmlformats.org/officeDocument/2006/relationships/image" Target="../media/image109.jpeg"/><Relationship Id="rId4" Type="http://schemas.openxmlformats.org/officeDocument/2006/relationships/image" Target="../media/image108.jpeg"/><Relationship Id="rId9" Type="http://schemas.openxmlformats.org/officeDocument/2006/relationships/image" Target="../media/image62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6.png"/><Relationship Id="rId7" Type="http://schemas.openxmlformats.org/officeDocument/2006/relationships/image" Target="../media/image11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5.jpeg"/><Relationship Id="rId5" Type="http://schemas.openxmlformats.org/officeDocument/2006/relationships/image" Target="../media/image114.jpeg"/><Relationship Id="rId4" Type="http://schemas.openxmlformats.org/officeDocument/2006/relationships/image" Target="../media/image11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8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0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4.png"/><Relationship Id="rId5" Type="http://schemas.openxmlformats.org/officeDocument/2006/relationships/image" Target="../media/image123.png"/><Relationship Id="rId4" Type="http://schemas.openxmlformats.org/officeDocument/2006/relationships/image" Target="../media/image12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8.jpg"/><Relationship Id="rId4" Type="http://schemas.openxmlformats.org/officeDocument/2006/relationships/image" Target="../media/image127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3.jpg"/><Relationship Id="rId5" Type="http://schemas.openxmlformats.org/officeDocument/2006/relationships/image" Target="../media/image132.jpg"/><Relationship Id="rId4" Type="http://schemas.openxmlformats.org/officeDocument/2006/relationships/image" Target="../media/image13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2" Type="http://schemas.openxmlformats.org/officeDocument/2006/relationships/image" Target="../media/image13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8.jpeg"/><Relationship Id="rId5" Type="http://schemas.openxmlformats.org/officeDocument/2006/relationships/image" Target="../media/image137.jpg"/><Relationship Id="rId4" Type="http://schemas.openxmlformats.org/officeDocument/2006/relationships/image" Target="../media/image136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g"/><Relationship Id="rId5" Type="http://schemas.openxmlformats.org/officeDocument/2006/relationships/image" Target="../media/image140.png"/><Relationship Id="rId4" Type="http://schemas.openxmlformats.org/officeDocument/2006/relationships/image" Target="../media/image2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jpg"/><Relationship Id="rId3" Type="http://schemas.openxmlformats.org/officeDocument/2006/relationships/image" Target="../media/image6.png"/><Relationship Id="rId7" Type="http://schemas.openxmlformats.org/officeDocument/2006/relationships/image" Target="../media/image14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1.jpeg"/><Relationship Id="rId5" Type="http://schemas.openxmlformats.org/officeDocument/2006/relationships/image" Target="../media/image140.png"/><Relationship Id="rId4" Type="http://schemas.openxmlformats.org/officeDocument/2006/relationships/image" Target="../media/image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7" Type="http://schemas.openxmlformats.org/officeDocument/2006/relationships/image" Target="../media/image14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6.jpeg"/><Relationship Id="rId5" Type="http://schemas.openxmlformats.org/officeDocument/2006/relationships/image" Target="../media/image145.jpeg"/><Relationship Id="rId4" Type="http://schemas.openxmlformats.org/officeDocument/2006/relationships/image" Target="../media/image144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eg"/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1.jpeg"/><Relationship Id="rId4" Type="http://schemas.openxmlformats.org/officeDocument/2006/relationships/image" Target="../media/image150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jpg"/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4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7" Type="http://schemas.openxmlformats.org/officeDocument/2006/relationships/image" Target="../media/image15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7.jpeg"/><Relationship Id="rId5" Type="http://schemas.openxmlformats.org/officeDocument/2006/relationships/image" Target="../media/image156.jpg"/><Relationship Id="rId4" Type="http://schemas.openxmlformats.org/officeDocument/2006/relationships/image" Target="../media/image155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7" Type="http://schemas.openxmlformats.org/officeDocument/2006/relationships/image" Target="../media/image162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1.png"/><Relationship Id="rId5" Type="http://schemas.openxmlformats.org/officeDocument/2006/relationships/image" Target="../media/image160.jpg"/><Relationship Id="rId4" Type="http://schemas.openxmlformats.org/officeDocument/2006/relationships/image" Target="../media/image15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jpg"/><Relationship Id="rId2" Type="http://schemas.openxmlformats.org/officeDocument/2006/relationships/image" Target="../media/image16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7.jpg"/><Relationship Id="rId5" Type="http://schemas.openxmlformats.org/officeDocument/2006/relationships/image" Target="../media/image166.png"/><Relationship Id="rId4" Type="http://schemas.openxmlformats.org/officeDocument/2006/relationships/image" Target="../media/image165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jpg"/><Relationship Id="rId3" Type="http://schemas.openxmlformats.org/officeDocument/2006/relationships/image" Target="../media/image6.png"/><Relationship Id="rId7" Type="http://schemas.openxmlformats.org/officeDocument/2006/relationships/image" Target="../media/image169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8.jpg"/><Relationship Id="rId5" Type="http://schemas.openxmlformats.org/officeDocument/2006/relationships/image" Target="../media/image140.png"/><Relationship Id="rId4" Type="http://schemas.openxmlformats.org/officeDocument/2006/relationships/image" Target="../media/image2.png"/><Relationship Id="rId9" Type="http://schemas.openxmlformats.org/officeDocument/2006/relationships/image" Target="../media/image171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7" Type="http://schemas.openxmlformats.org/officeDocument/2006/relationships/image" Target="../media/image175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4.jpeg"/><Relationship Id="rId5" Type="http://schemas.openxmlformats.org/officeDocument/2006/relationships/image" Target="../media/image173.jpeg"/><Relationship Id="rId4" Type="http://schemas.openxmlformats.org/officeDocument/2006/relationships/image" Target="../media/image172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7" Type="http://schemas.openxmlformats.org/officeDocument/2006/relationships/image" Target="../media/image179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8.jpg"/><Relationship Id="rId5" Type="http://schemas.openxmlformats.org/officeDocument/2006/relationships/image" Target="../media/image177.jpg"/><Relationship Id="rId4" Type="http://schemas.openxmlformats.org/officeDocument/2006/relationships/image" Target="../media/image17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jpeg"/><Relationship Id="rId2" Type="http://schemas.openxmlformats.org/officeDocument/2006/relationships/image" Target="../media/image18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3.jpeg"/><Relationship Id="rId4" Type="http://schemas.openxmlformats.org/officeDocument/2006/relationships/hyperlink" Target="https://vk.com/club215268710" TargetMode="Externa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jpeg"/><Relationship Id="rId2" Type="http://schemas.openxmlformats.org/officeDocument/2006/relationships/image" Target="../media/image18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7.jpeg"/><Relationship Id="rId4" Type="http://schemas.openxmlformats.org/officeDocument/2006/relationships/image" Target="../media/image186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png"/><Relationship Id="rId2" Type="http://schemas.openxmlformats.org/officeDocument/2006/relationships/image" Target="../media/image18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1.jpeg"/><Relationship Id="rId4" Type="http://schemas.openxmlformats.org/officeDocument/2006/relationships/image" Target="../media/image190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jpeg"/><Relationship Id="rId2" Type="http://schemas.openxmlformats.org/officeDocument/2006/relationships/image" Target="../media/image19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5.jpg"/><Relationship Id="rId4" Type="http://schemas.openxmlformats.org/officeDocument/2006/relationships/image" Target="../media/image194.jp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jpg"/><Relationship Id="rId2" Type="http://schemas.openxmlformats.org/officeDocument/2006/relationships/image" Target="../media/image19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9.jpeg"/><Relationship Id="rId4" Type="http://schemas.openxmlformats.org/officeDocument/2006/relationships/image" Target="../media/image198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2.png"/><Relationship Id="rId9" Type="http://schemas.openxmlformats.org/officeDocument/2006/relationships/image" Target="../media/image18.jp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jpg"/><Relationship Id="rId2" Type="http://schemas.openxmlformats.org/officeDocument/2006/relationships/image" Target="../media/image20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2.jp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jpeg"/><Relationship Id="rId2" Type="http://schemas.openxmlformats.org/officeDocument/2006/relationships/image" Target="../media/image20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6.jpeg"/><Relationship Id="rId4" Type="http://schemas.openxmlformats.org/officeDocument/2006/relationships/image" Target="../media/image205.jpe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9.jpeg"/><Relationship Id="rId3" Type="http://schemas.openxmlformats.org/officeDocument/2006/relationships/image" Target="../media/image6.png"/><Relationship Id="rId7" Type="http://schemas.openxmlformats.org/officeDocument/2006/relationships/image" Target="../media/image208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7.jpg"/><Relationship Id="rId5" Type="http://schemas.openxmlformats.org/officeDocument/2006/relationships/image" Target="../media/image140.png"/><Relationship Id="rId4" Type="http://schemas.openxmlformats.org/officeDocument/2006/relationships/image" Target="../media/image2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2.jpeg"/><Relationship Id="rId5" Type="http://schemas.openxmlformats.org/officeDocument/2006/relationships/image" Target="../media/image211.jpeg"/><Relationship Id="rId4" Type="http://schemas.openxmlformats.org/officeDocument/2006/relationships/image" Target="../media/image210.jpe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5.jpeg"/><Relationship Id="rId3" Type="http://schemas.openxmlformats.org/officeDocument/2006/relationships/image" Target="../media/image213.png"/><Relationship Id="rId7" Type="http://schemas.openxmlformats.org/officeDocument/2006/relationships/hyperlink" Target="mailto:smotrakova@zsno.ru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hyperlink" Target="tel:%208(831)419-66-71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214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6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9.jpeg"/><Relationship Id="rId5" Type="http://schemas.openxmlformats.org/officeDocument/2006/relationships/image" Target="../media/image218.jpeg"/><Relationship Id="rId4" Type="http://schemas.openxmlformats.org/officeDocument/2006/relationships/image" Target="../media/image217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3.png"/><Relationship Id="rId3" Type="http://schemas.openxmlformats.org/officeDocument/2006/relationships/image" Target="../media/image6.png"/><Relationship Id="rId7" Type="http://schemas.openxmlformats.org/officeDocument/2006/relationships/image" Target="../media/image22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1.jpeg"/><Relationship Id="rId5" Type="http://schemas.openxmlformats.org/officeDocument/2006/relationships/image" Target="../media/image220.png"/><Relationship Id="rId4" Type="http://schemas.openxmlformats.org/officeDocument/2006/relationships/hyperlink" Target="https://vk.com/id31934829" TargetMode="Externa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5.png"/><Relationship Id="rId7" Type="http://schemas.openxmlformats.org/officeDocument/2006/relationships/image" Target="../media/image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29.jpeg"/><Relationship Id="rId4" Type="http://schemas.openxmlformats.org/officeDocument/2006/relationships/image" Target="../media/image26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8" name="Шеврон 27"/>
          <p:cNvSpPr/>
          <p:nvPr/>
        </p:nvSpPr>
        <p:spPr bwMode="auto">
          <a:xfrm>
            <a:off x="8892200" y="-669563"/>
            <a:ext cx="3436779" cy="7527563"/>
          </a:xfrm>
          <a:prstGeom prst="chevron">
            <a:avLst>
              <a:gd name="adj" fmla="val 65143"/>
            </a:avLst>
          </a:prstGeom>
          <a:solidFill>
            <a:schemeClr val="bg1">
              <a:lumMod val="6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1026" name="Picture 2" descr="https://sun9-74.userapi.com/impg/JJMp1akh-DEsu20qsLksU77jHq2zWcOMLX7i4g/Rr-cEkch-mc.jpg?size=1920x1535&amp;quality=96&amp;proxy=1&amp;sign=9175287b448d2ca60c0655db00887a9c&amp;type=album"/>
          <p:cNvPicPr>
            <a:picLocks noChangeAspect="1" noChangeArrowheads="1"/>
          </p:cNvPicPr>
          <p:nvPr/>
        </p:nvPicPr>
        <p:blipFill>
          <a:blip r:embed="rId2"/>
          <a:srcRect t="27233" b="23063"/>
          <a:stretch/>
        </p:blipFill>
        <p:spPr bwMode="auto">
          <a:xfrm>
            <a:off x="0" y="0"/>
            <a:ext cx="12199942" cy="484777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 bwMode="auto">
          <a:xfrm>
            <a:off x="-7943" y="2127"/>
            <a:ext cx="12199942" cy="4847771"/>
          </a:xfrm>
          <a:prstGeom prst="rect">
            <a:avLst/>
          </a:prstGeom>
          <a:gradFill>
            <a:gsLst>
              <a:gs pos="0">
                <a:srgbClr val="00B0F0">
                  <a:alpha val="64000"/>
                </a:srgbClr>
              </a:gs>
              <a:gs pos="50000">
                <a:schemeClr val="accent1">
                  <a:tint val="44500"/>
                  <a:satMod val="160000"/>
                  <a:alpha val="19000"/>
                </a:schemeClr>
              </a:gs>
              <a:gs pos="100000">
                <a:srgbClr val="FF0000">
                  <a:alpha val="44000"/>
                </a:srgb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Шеврон 17"/>
          <p:cNvSpPr/>
          <p:nvPr/>
        </p:nvSpPr>
        <p:spPr bwMode="auto">
          <a:xfrm>
            <a:off x="8906861" y="-551837"/>
            <a:ext cx="2073331" cy="7010401"/>
          </a:xfrm>
          <a:prstGeom prst="chevron">
            <a:avLst>
              <a:gd name="adj" fmla="val 98962"/>
            </a:avLst>
          </a:prstGeom>
          <a:solidFill>
            <a:schemeClr val="bg1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Шеврон 19"/>
          <p:cNvSpPr/>
          <p:nvPr/>
        </p:nvSpPr>
        <p:spPr bwMode="auto">
          <a:xfrm>
            <a:off x="9711594" y="-521855"/>
            <a:ext cx="2304674" cy="7749308"/>
          </a:xfrm>
          <a:prstGeom prst="chevron">
            <a:avLst>
              <a:gd name="adj" fmla="val 98962"/>
            </a:avLst>
          </a:prstGeom>
          <a:solidFill>
            <a:schemeClr val="bg1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Шеврон 21"/>
          <p:cNvSpPr/>
          <p:nvPr/>
        </p:nvSpPr>
        <p:spPr bwMode="auto">
          <a:xfrm>
            <a:off x="8892200" y="-1081316"/>
            <a:ext cx="3200665" cy="7010401"/>
          </a:xfrm>
          <a:prstGeom prst="chevron">
            <a:avLst>
              <a:gd name="adj" fmla="val 65143"/>
            </a:avLst>
          </a:prstGeom>
          <a:solidFill>
            <a:schemeClr val="bg1"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 bwMode="auto">
          <a:xfrm>
            <a:off x="2821443" y="4847771"/>
            <a:ext cx="8024135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200" dirty="0">
                <a:latin typeface="+mj-lt"/>
              </a:rPr>
              <a:t>ОТЧЕТ</a:t>
            </a:r>
          </a:p>
          <a:p>
            <a:pPr algn="ctr">
              <a:defRPr/>
            </a:pPr>
            <a:endParaRPr lang="ru-RU" sz="1200" dirty="0">
              <a:latin typeface="+mj-lt"/>
            </a:endParaRPr>
          </a:p>
          <a:p>
            <a:pPr algn="ctr">
              <a:defRPr/>
            </a:pPr>
            <a:r>
              <a:rPr lang="ru-RU" sz="2000" dirty="0"/>
              <a:t>Нижегородское региональное отделение </a:t>
            </a:r>
          </a:p>
          <a:p>
            <a:pPr algn="ctr">
              <a:defRPr/>
            </a:pPr>
            <a:r>
              <a:rPr lang="ru-RU" sz="2000" dirty="0"/>
              <a:t>Партии </a:t>
            </a:r>
            <a:r>
              <a:rPr lang="ru-RU" sz="2000" dirty="0">
                <a:latin typeface="Gramatika-Bold"/>
              </a:rPr>
              <a:t>«ЕДИНАЯ РОССИЯ»</a:t>
            </a:r>
          </a:p>
          <a:p>
            <a:pPr algn="ctr">
              <a:defRPr/>
            </a:pPr>
            <a:endParaRPr lang="ru-RU" sz="1200" dirty="0">
              <a:latin typeface="Gramatika-Bold"/>
            </a:endParaRPr>
          </a:p>
          <a:p>
            <a:pPr algn="ctr">
              <a:defRPr/>
            </a:pPr>
            <a:r>
              <a:rPr lang="ru-RU" sz="2000" dirty="0">
                <a:latin typeface="Gramatika-Bold"/>
              </a:rPr>
              <a:t>Деятельность депутата СМОТРАКОВОЙ Натальи Борисовны</a:t>
            </a:r>
          </a:p>
          <a:p>
            <a:pPr algn="ctr">
              <a:defRPr/>
            </a:pPr>
            <a:r>
              <a:rPr lang="ru-RU" sz="2000" i="1" u="sng" dirty="0">
                <a:solidFill>
                  <a:srgbClr val="0070C0"/>
                </a:solidFill>
                <a:latin typeface="Gramatika-Bold"/>
              </a:rPr>
              <a:t>2021 – 202</a:t>
            </a:r>
            <a:r>
              <a:rPr lang="en-US" sz="2000" i="1" u="sng" dirty="0">
                <a:solidFill>
                  <a:srgbClr val="0070C0"/>
                </a:solidFill>
                <a:latin typeface="Gramatika-Bold"/>
              </a:rPr>
              <a:t>5</a:t>
            </a:r>
            <a:endParaRPr lang="ru-RU" sz="2000" i="1" u="sng" dirty="0">
              <a:solidFill>
                <a:srgbClr val="0070C0"/>
              </a:solidFill>
              <a:latin typeface="Gramatika-Bold"/>
            </a:endParaRPr>
          </a:p>
          <a:p>
            <a:pPr algn="ctr">
              <a:defRPr/>
            </a:pPr>
            <a:endParaRPr lang="ru-RU" sz="2000" dirty="0">
              <a:latin typeface="Gramatika-Bold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47287" y="5171394"/>
            <a:ext cx="1218155" cy="121815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721091" y="5243723"/>
            <a:ext cx="854787" cy="1086647"/>
          </a:xfrm>
          <a:prstGeom prst="rect">
            <a:avLst/>
          </a:prstGeom>
        </p:spPr>
      </p:pic>
      <p:pic>
        <p:nvPicPr>
          <p:cNvPr id="11" name="Picture 4" descr="https://sun9-30.userapi.com/impf/c852120/v852120748/132eb5/MwPTj1osgYc.jpg?size=1373x1396&amp;quality=96&amp;sign=65627cbac047cd032d2a7ff139f9790b&amp;type=album">
            <a:extLst>
              <a:ext uri="{FF2B5EF4-FFF2-40B4-BE49-F238E27FC236}">
                <a16:creationId xmlns:a16="http://schemas.microsoft.com/office/drawing/2014/main" id="{82AB8AF6-719F-43A7-96AC-C54E07F082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176" y="5893188"/>
            <a:ext cx="775261" cy="788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7BF99DB-5481-4E76-83F9-C88BA719091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262" y="5093554"/>
            <a:ext cx="1420669" cy="61210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58" name="Группа 57"/>
          <p:cNvGrpSpPr/>
          <p:nvPr/>
        </p:nvGrpSpPr>
        <p:grpSpPr bwMode="auto">
          <a:xfrm>
            <a:off x="8757407" y="2439077"/>
            <a:ext cx="2976046" cy="2519963"/>
            <a:chOff x="-86390" y="920271"/>
            <a:chExt cx="3084744" cy="2633100"/>
          </a:xfrm>
        </p:grpSpPr>
        <p:sp>
          <p:nvSpPr>
            <p:cNvPr id="59" name="object 10"/>
            <p:cNvSpPr/>
            <p:nvPr/>
          </p:nvSpPr>
          <p:spPr bwMode="auto">
            <a:xfrm rot="10800000">
              <a:off x="89326" y="3402690"/>
              <a:ext cx="2766962" cy="150680"/>
            </a:xfrm>
            <a:prstGeom prst="rect">
              <a:avLst/>
            </a:prstGeom>
            <a:blipFill>
              <a:blip r:embed="rId2"/>
              <a:stretch/>
            </a:blip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60" name="object 26"/>
            <p:cNvSpPr/>
            <p:nvPr/>
          </p:nvSpPr>
          <p:spPr bwMode="auto">
            <a:xfrm>
              <a:off x="-86390" y="920271"/>
              <a:ext cx="3084744" cy="2559840"/>
            </a:xfrm>
            <a:prstGeom prst="rect">
              <a:avLst/>
            </a:prstGeom>
            <a:blipFill>
              <a:blip r:embed="rId3"/>
              <a:stretch/>
            </a:blip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2" name="Группа 1"/>
          <p:cNvGrpSpPr/>
          <p:nvPr/>
        </p:nvGrpSpPr>
        <p:grpSpPr bwMode="auto">
          <a:xfrm>
            <a:off x="7725855" y="-1505528"/>
            <a:ext cx="5407146" cy="9271318"/>
            <a:chOff x="7236328" y="-1496291"/>
            <a:chExt cx="5407146" cy="9271318"/>
          </a:xfrm>
        </p:grpSpPr>
        <p:sp>
          <p:nvSpPr>
            <p:cNvPr id="16" name="Шеврон 15"/>
            <p:cNvSpPr/>
            <p:nvPr/>
          </p:nvSpPr>
          <p:spPr bwMode="auto">
            <a:xfrm>
              <a:off x="7236328" y="-669563"/>
              <a:ext cx="3436779" cy="7527563"/>
            </a:xfrm>
            <a:prstGeom prst="chevron">
              <a:avLst>
                <a:gd name="adj" fmla="val 65143"/>
              </a:avLst>
            </a:prstGeom>
            <a:solidFill>
              <a:schemeClr val="bg1">
                <a:lumMod val="65000"/>
                <a:alpha val="49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7" name="Шеврон 16"/>
            <p:cNvSpPr/>
            <p:nvPr/>
          </p:nvSpPr>
          <p:spPr bwMode="auto">
            <a:xfrm>
              <a:off x="8128020" y="-205657"/>
              <a:ext cx="3643656" cy="7980684"/>
            </a:xfrm>
            <a:prstGeom prst="chevron">
              <a:avLst>
                <a:gd name="adj" fmla="val 65143"/>
              </a:avLst>
            </a:prstGeom>
            <a:solidFill>
              <a:schemeClr val="bg1">
                <a:lumMod val="95000"/>
                <a:alpha val="49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8" name="Шеврон 17"/>
            <p:cNvSpPr/>
            <p:nvPr/>
          </p:nvSpPr>
          <p:spPr bwMode="auto">
            <a:xfrm flipH="1">
              <a:off x="10529555" y="-1496291"/>
              <a:ext cx="2113919" cy="7680035"/>
            </a:xfrm>
            <a:prstGeom prst="chevron">
              <a:avLst>
                <a:gd name="adj" fmla="val 98962"/>
              </a:avLst>
            </a:prstGeom>
            <a:solidFill>
              <a:schemeClr val="bg1">
                <a:lumMod val="75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</p:grp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0975889" y="151286"/>
            <a:ext cx="704478" cy="89556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9830773" y="151286"/>
            <a:ext cx="943901" cy="943901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 bwMode="auto">
          <a:xfrm>
            <a:off x="477054" y="819757"/>
            <a:ext cx="8183558" cy="1015663"/>
            <a:chOff x="2813919" y="1088255"/>
            <a:chExt cx="8183558" cy="1015663"/>
          </a:xfrm>
        </p:grpSpPr>
        <p:sp>
          <p:nvSpPr>
            <p:cNvPr id="5" name="TextBox 4"/>
            <p:cNvSpPr txBox="1"/>
            <p:nvPr/>
          </p:nvSpPr>
          <p:spPr bwMode="auto">
            <a:xfrm>
              <a:off x="3483559" y="1383737"/>
              <a:ext cx="75139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defRPr/>
              </a:pPr>
              <a:r>
                <a:rPr lang="ru-RU" sz="2000" dirty="0">
                  <a:latin typeface="Gramatika-Bold"/>
                </a:rPr>
                <a:t>Жилищные сертификаты взамен земельного участка</a:t>
              </a:r>
              <a:endParaRPr dirty="0"/>
            </a:p>
          </p:txBody>
        </p:sp>
        <p:sp>
          <p:nvSpPr>
            <p:cNvPr id="110" name="Прямоугольник 109"/>
            <p:cNvSpPr/>
            <p:nvPr/>
          </p:nvSpPr>
          <p:spPr bwMode="auto">
            <a:xfrm>
              <a:off x="2813919" y="1088255"/>
              <a:ext cx="184731" cy="1015663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>
                <a:defRPr/>
              </a:pPr>
              <a:endParaRPr lang="ru-RU" sz="6000">
                <a:solidFill>
                  <a:srgbClr val="00B0F0"/>
                </a:solidFill>
              </a:endParaRPr>
            </a:p>
          </p:txBody>
        </p:sp>
      </p:grpSp>
      <p:sp>
        <p:nvSpPr>
          <p:cNvPr id="19" name="Номер слайда 1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E0EDC60-8D42-4261-8BCF-EC910EA0E3AC}" type="slidenum">
              <a:rPr lang="ru-RU"/>
              <a:t>10</a:t>
            </a:fld>
            <a:endParaRPr lang="ru-RU"/>
          </a:p>
        </p:txBody>
      </p:sp>
      <p:sp>
        <p:nvSpPr>
          <p:cNvPr id="21" name="TextBox 20"/>
          <p:cNvSpPr txBox="1"/>
          <p:nvPr/>
        </p:nvSpPr>
        <p:spPr bwMode="auto">
          <a:xfrm>
            <a:off x="1806349" y="1804470"/>
            <a:ext cx="4664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dirty="0"/>
              <a:t>Номинал увеличен </a:t>
            </a:r>
            <a:r>
              <a:rPr lang="ru-RU" dirty="0">
                <a:solidFill>
                  <a:srgbClr val="0070C0"/>
                </a:solidFill>
                <a:latin typeface="Gramatika-Bold"/>
              </a:rPr>
              <a:t>с 470 до 600 тыс. рублей </a:t>
            </a:r>
            <a:r>
              <a:rPr lang="ru-RU" dirty="0"/>
              <a:t>(с 1 января 2024 г.)</a:t>
            </a:r>
          </a:p>
        </p:txBody>
      </p:sp>
      <p:sp>
        <p:nvSpPr>
          <p:cNvPr id="22" name="Двойные круглые скобки 21"/>
          <p:cNvSpPr/>
          <p:nvPr/>
        </p:nvSpPr>
        <p:spPr bwMode="auto">
          <a:xfrm>
            <a:off x="668098" y="1687291"/>
            <a:ext cx="5470481" cy="957123"/>
          </a:xfrm>
          <a:prstGeom prst="bracketPair">
            <a:avLst>
              <a:gd name="adj" fmla="val 7549"/>
            </a:avLst>
          </a:prstGeom>
          <a:ln w="63500">
            <a:gradFill>
              <a:gsLst>
                <a:gs pos="0">
                  <a:srgbClr val="FF0000"/>
                </a:gs>
                <a:gs pos="100000">
                  <a:srgbClr val="00B0F0"/>
                </a:gs>
              </a:gsLst>
              <a:lin ang="5400000" scaled="1"/>
            </a:gra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833457" y="1714715"/>
            <a:ext cx="929699" cy="929699"/>
          </a:xfrm>
          <a:prstGeom prst="rect">
            <a:avLst/>
          </a:prstGeom>
        </p:spPr>
      </p:pic>
      <p:sp>
        <p:nvSpPr>
          <p:cNvPr id="4" name="Двойные круглые скобки 3"/>
          <p:cNvSpPr/>
          <p:nvPr/>
        </p:nvSpPr>
        <p:spPr bwMode="auto">
          <a:xfrm>
            <a:off x="6640095" y="1685906"/>
            <a:ext cx="4713705" cy="958508"/>
          </a:xfrm>
          <a:prstGeom prst="bracketPair">
            <a:avLst>
              <a:gd name="adj" fmla="val 7549"/>
            </a:avLst>
          </a:prstGeom>
          <a:ln w="63500">
            <a:gradFill>
              <a:gsLst>
                <a:gs pos="0">
                  <a:srgbClr val="FF0000"/>
                </a:gs>
                <a:gs pos="100000">
                  <a:srgbClr val="00B0F0"/>
                </a:gs>
              </a:gsLst>
              <a:lin ang="5400000" scaled="1"/>
            </a:gra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6973165" y="1746814"/>
            <a:ext cx="847008" cy="847008"/>
          </a:xfrm>
          <a:prstGeom prst="rect">
            <a:avLst/>
          </a:prstGeom>
        </p:spPr>
      </p:pic>
      <p:grpSp>
        <p:nvGrpSpPr>
          <p:cNvPr id="27" name="Группа 26"/>
          <p:cNvGrpSpPr/>
          <p:nvPr/>
        </p:nvGrpSpPr>
        <p:grpSpPr bwMode="auto">
          <a:xfrm>
            <a:off x="811574" y="945772"/>
            <a:ext cx="313040" cy="313040"/>
            <a:chOff x="550049" y="1068773"/>
            <a:chExt cx="313040" cy="313040"/>
          </a:xfrm>
        </p:grpSpPr>
        <p:sp>
          <p:nvSpPr>
            <p:cNvPr id="29" name="Овал 28"/>
            <p:cNvSpPr/>
            <p:nvPr/>
          </p:nvSpPr>
          <p:spPr bwMode="auto">
            <a:xfrm flipH="1" flipV="1">
              <a:off x="560127" y="1191699"/>
              <a:ext cx="129553" cy="129553"/>
            </a:xfrm>
            <a:prstGeom prst="ellipse">
              <a:avLst/>
            </a:prstGeom>
            <a:solidFill>
              <a:srgbClr val="00B0F0"/>
            </a:solidFill>
            <a:ln w="57150" cap="rnd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1" name="Овал 30"/>
            <p:cNvSpPr/>
            <p:nvPr/>
          </p:nvSpPr>
          <p:spPr bwMode="auto">
            <a:xfrm flipH="1" flipV="1">
              <a:off x="732873" y="1202245"/>
              <a:ext cx="129553" cy="129553"/>
            </a:xfrm>
            <a:prstGeom prst="ellipse">
              <a:avLst/>
            </a:prstGeom>
            <a:solidFill>
              <a:srgbClr val="FF0000"/>
            </a:solidFill>
            <a:ln w="57150" cap="rnd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33" name="Рисунок 32"/>
            <p:cNvPicPr>
              <a:picLocks noChangeAspect="1"/>
            </p:cNvPicPr>
            <p:nvPr/>
          </p:nvPicPr>
          <p:blipFill>
            <a:blip r:embed="rId8"/>
            <a:stretch/>
          </p:blipFill>
          <p:spPr bwMode="auto">
            <a:xfrm flipH="1" flipV="1">
              <a:off x="550049" y="1068773"/>
              <a:ext cx="313040" cy="313040"/>
            </a:xfrm>
            <a:prstGeom prst="rect">
              <a:avLst/>
            </a:prstGeom>
          </p:spPr>
        </p:pic>
      </p:grpSp>
      <p:sp>
        <p:nvSpPr>
          <p:cNvPr id="39" name="TextBox 38"/>
          <p:cNvSpPr txBox="1"/>
          <p:nvPr/>
        </p:nvSpPr>
        <p:spPr bwMode="auto">
          <a:xfrm>
            <a:off x="7894697" y="1679954"/>
            <a:ext cx="37199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dirty="0"/>
              <a:t>Всего предоставлено </a:t>
            </a:r>
          </a:p>
          <a:p>
            <a:pPr>
              <a:defRPr/>
            </a:pPr>
            <a:r>
              <a:rPr lang="ru-RU" dirty="0">
                <a:solidFill>
                  <a:srgbClr val="0070C0"/>
                </a:solidFill>
                <a:latin typeface="Gramatika-Bold"/>
              </a:rPr>
              <a:t>1 500 сертификатов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/>
              <a:t>и более </a:t>
            </a:r>
          </a:p>
          <a:p>
            <a:pPr>
              <a:defRPr/>
            </a:pPr>
            <a:r>
              <a:rPr lang="ru-RU" dirty="0">
                <a:solidFill>
                  <a:srgbClr val="0070C0"/>
                </a:solidFill>
                <a:latin typeface="Gramatika-Bold"/>
              </a:rPr>
              <a:t>8 000 земельных участков</a:t>
            </a:r>
            <a:endParaRPr lang="ru-RU" dirty="0">
              <a:solidFill>
                <a:srgbClr val="0070C0"/>
              </a:solidFill>
            </a:endParaRPr>
          </a:p>
        </p:txBody>
      </p:sp>
      <p:grpSp>
        <p:nvGrpSpPr>
          <p:cNvPr id="41" name="Группа 40"/>
          <p:cNvGrpSpPr/>
          <p:nvPr/>
        </p:nvGrpSpPr>
        <p:grpSpPr bwMode="auto">
          <a:xfrm>
            <a:off x="477054" y="2759785"/>
            <a:ext cx="7915499" cy="1015663"/>
            <a:chOff x="2813919" y="1088255"/>
            <a:chExt cx="7915499" cy="1015663"/>
          </a:xfrm>
        </p:grpSpPr>
        <p:sp>
          <p:nvSpPr>
            <p:cNvPr id="42" name="TextBox 41"/>
            <p:cNvSpPr txBox="1"/>
            <p:nvPr/>
          </p:nvSpPr>
          <p:spPr bwMode="auto">
            <a:xfrm>
              <a:off x="3215500" y="1572540"/>
              <a:ext cx="75139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defRPr/>
              </a:pPr>
              <a:r>
                <a:rPr lang="ru-RU" sz="2000" dirty="0">
                  <a:latin typeface="Gramatika-Bold"/>
                </a:rPr>
                <a:t>О мерах социальной поддержки многодетных семей</a:t>
              </a:r>
              <a:endParaRPr dirty="0"/>
            </a:p>
          </p:txBody>
        </p:sp>
        <p:sp>
          <p:nvSpPr>
            <p:cNvPr id="43" name="Прямоугольник 42"/>
            <p:cNvSpPr/>
            <p:nvPr/>
          </p:nvSpPr>
          <p:spPr bwMode="auto">
            <a:xfrm>
              <a:off x="2813919" y="1088255"/>
              <a:ext cx="184731" cy="1015663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>
                <a:defRPr/>
              </a:pPr>
              <a:endParaRPr lang="ru-RU" sz="6000">
                <a:solidFill>
                  <a:srgbClr val="00B0F0"/>
                </a:solidFill>
              </a:endParaRPr>
            </a:p>
          </p:txBody>
        </p:sp>
      </p:grpSp>
      <p:grpSp>
        <p:nvGrpSpPr>
          <p:cNvPr id="44" name="Группа 43"/>
          <p:cNvGrpSpPr/>
          <p:nvPr/>
        </p:nvGrpSpPr>
        <p:grpSpPr bwMode="auto">
          <a:xfrm>
            <a:off x="306298" y="3111096"/>
            <a:ext cx="313040" cy="313040"/>
            <a:chOff x="550049" y="1068773"/>
            <a:chExt cx="313040" cy="313040"/>
          </a:xfrm>
        </p:grpSpPr>
        <p:sp>
          <p:nvSpPr>
            <p:cNvPr id="45" name="Овал 44"/>
            <p:cNvSpPr/>
            <p:nvPr/>
          </p:nvSpPr>
          <p:spPr bwMode="auto">
            <a:xfrm flipH="1" flipV="1">
              <a:off x="560127" y="1191699"/>
              <a:ext cx="129553" cy="129553"/>
            </a:xfrm>
            <a:prstGeom prst="ellipse">
              <a:avLst/>
            </a:prstGeom>
            <a:solidFill>
              <a:srgbClr val="00B0F0"/>
            </a:solidFill>
            <a:ln w="57150" cap="rnd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6" name="Овал 45"/>
            <p:cNvSpPr/>
            <p:nvPr/>
          </p:nvSpPr>
          <p:spPr bwMode="auto">
            <a:xfrm flipH="1" flipV="1">
              <a:off x="732873" y="1202245"/>
              <a:ext cx="129553" cy="129553"/>
            </a:xfrm>
            <a:prstGeom prst="ellipse">
              <a:avLst/>
            </a:prstGeom>
            <a:solidFill>
              <a:srgbClr val="FF0000"/>
            </a:solidFill>
            <a:ln w="57150" cap="rnd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47" name="Рисунок 46"/>
            <p:cNvPicPr>
              <a:picLocks noChangeAspect="1"/>
            </p:cNvPicPr>
            <p:nvPr/>
          </p:nvPicPr>
          <p:blipFill>
            <a:blip r:embed="rId8"/>
            <a:stretch/>
          </p:blipFill>
          <p:spPr bwMode="auto">
            <a:xfrm flipH="1" flipV="1">
              <a:off x="550049" y="1068773"/>
              <a:ext cx="313040" cy="313040"/>
            </a:xfrm>
            <a:prstGeom prst="rect">
              <a:avLst/>
            </a:prstGeom>
          </p:spPr>
        </p:pic>
      </p:grpSp>
      <p:graphicFrame>
        <p:nvGraphicFramePr>
          <p:cNvPr id="48" name="Таблица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7206326"/>
              </p:ext>
            </p:extLst>
          </p:nvPr>
        </p:nvGraphicFramePr>
        <p:xfrm>
          <a:off x="231983" y="3731042"/>
          <a:ext cx="7933536" cy="1061938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52228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56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951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7904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 b="0" u="sng" dirty="0">
                          <a:latin typeface="Gramatika-Bold"/>
                        </a:rPr>
                        <a:t>Категория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 b="0" u="sng" dirty="0">
                          <a:latin typeface="Gramatika-Bold"/>
                        </a:rPr>
                        <a:t>Ранее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 b="0" u="sng" dirty="0">
                          <a:latin typeface="Gramatika-Bold"/>
                        </a:rPr>
                        <a:t>Сейчас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378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 b="0" i="0" dirty="0">
                          <a:solidFill>
                            <a:schemeClr val="dk1"/>
                          </a:solidFill>
                          <a:latin typeface="+mj-lt"/>
                          <a:ea typeface="Liberation Sans"/>
                          <a:cs typeface="Liberation Sans"/>
                        </a:rPr>
                        <a:t>Мать-героиня</a:t>
                      </a:r>
                      <a:endParaRPr lang="ru-RU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 dirty="0">
                          <a:latin typeface="+mj-lt"/>
                        </a:rPr>
                        <a:t>2</a:t>
                      </a:r>
                      <a:r>
                        <a:rPr lang="ru-RU" sz="1600" baseline="0" dirty="0">
                          <a:latin typeface="+mj-lt"/>
                        </a:rPr>
                        <a:t> 062 руб.</a:t>
                      </a:r>
                      <a:endParaRPr lang="ru-RU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 dirty="0">
                          <a:latin typeface="+mj-lt"/>
                        </a:rPr>
                        <a:t>20 000 руб.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8341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 b="0" i="0" dirty="0">
                          <a:solidFill>
                            <a:schemeClr val="dk1"/>
                          </a:solidFill>
                          <a:latin typeface="+mj-lt"/>
                          <a:ea typeface="Liberation Sans"/>
                          <a:cs typeface="Liberation Sans"/>
                        </a:rPr>
                        <a:t>Родитель, воспитавший 10 и более детей до 8 лет</a:t>
                      </a:r>
                      <a:endParaRPr lang="ru-RU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 dirty="0">
                          <a:latin typeface="+mj-lt"/>
                        </a:rPr>
                        <a:t>1 649 руб.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 dirty="0">
                          <a:latin typeface="+mj-lt"/>
                        </a:rPr>
                        <a:t>15 000 руб.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1" name="Прямоугольник 50"/>
          <p:cNvSpPr/>
          <p:nvPr/>
        </p:nvSpPr>
        <p:spPr bwMode="auto">
          <a:xfrm>
            <a:off x="536185" y="4678250"/>
            <a:ext cx="184731" cy="1015663"/>
          </a:xfrm>
          <a:prstGeom prst="rect">
            <a:avLst/>
          </a:prstGeom>
          <a:grpFill/>
        </p:spPr>
        <p:txBody>
          <a:bodyPr wrap="none">
            <a:spAutoFit/>
          </a:bodyPr>
          <a:lstStyle/>
          <a:p>
            <a:pPr>
              <a:defRPr/>
            </a:pPr>
            <a:endParaRPr lang="ru-RU" sz="6000">
              <a:solidFill>
                <a:srgbClr val="00B0F0"/>
              </a:solidFill>
            </a:endParaRPr>
          </a:p>
        </p:txBody>
      </p:sp>
      <p:sp>
        <p:nvSpPr>
          <p:cNvPr id="63" name="TextBox 62"/>
          <p:cNvSpPr txBox="1"/>
          <p:nvPr/>
        </p:nvSpPr>
        <p:spPr bwMode="auto">
          <a:xfrm>
            <a:off x="248473" y="200119"/>
            <a:ext cx="93762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ru-RU" sz="1600" dirty="0">
                <a:latin typeface="+mj-lt"/>
              </a:rPr>
              <a:t>СОЦИАЛЬНАЯ ПОЛИТИКА</a:t>
            </a:r>
            <a:r>
              <a:rPr lang="ru-RU" sz="1000" dirty="0">
                <a:latin typeface="+mj-lt"/>
              </a:rPr>
              <a:t> </a:t>
            </a:r>
            <a:r>
              <a:rPr lang="ru-RU" sz="1000" dirty="0"/>
              <a:t> МОЛОДЕЖНАЯ ПОЛИТИКА  ЖИЛИЩНАЯ ПОЛИТИКА И БЛАГОУСТРОЙСТВО  СПОРТ  ЭКОЛОГИЯ И ОКРУЖАЮЩАЯ СРЕДА  КУЛЬТУРА И ТУРИЗМ  СВЯЗЬ  ЭКОНОМИКА  ДОРОГИ, ТРАНСПОРТ, ИНФРАСТРУКТУРА  КОМПЛЕКСНОЕ РАЗВИТИЕ СЕЛЬСКИХ ТЕРРИТОРИЙ</a:t>
            </a:r>
          </a:p>
        </p:txBody>
      </p:sp>
      <p:pic>
        <p:nvPicPr>
          <p:cNvPr id="56" name="Picture 6" descr="Евгений Люлин рассчитывает, что включение Нижегородской области в эксперимент по гостевым домам поможет решить проблему дефицита гостиниц">
            <a:extLst>
              <a:ext uri="{FF2B5EF4-FFF2-40B4-BE49-F238E27FC236}">
                <a16:creationId xmlns:a16="http://schemas.microsoft.com/office/drawing/2014/main" id="{5B1BBD9E-92EE-4D49-9497-7129E248B4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520" y="3067191"/>
            <a:ext cx="3524712" cy="2361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5A7B4A45-4B6B-42B4-A9D2-24E6DAAC7CA9}"/>
              </a:ext>
            </a:extLst>
          </p:cNvPr>
          <p:cNvSpPr/>
          <p:nvPr/>
        </p:nvSpPr>
        <p:spPr bwMode="auto">
          <a:xfrm>
            <a:off x="1394180" y="5473271"/>
            <a:ext cx="860929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100" dirty="0">
                <a:latin typeface="Gramatika-Medium" panose="00000600000000000000" charset="0"/>
              </a:rPr>
              <a:t>Количество многодетных семей с 2013 года </a:t>
            </a:r>
          </a:p>
          <a:p>
            <a:pPr>
              <a:defRPr/>
            </a:pPr>
            <a:r>
              <a:rPr lang="ru-RU" sz="2100" dirty="0">
                <a:latin typeface="Gramatika-Medium" panose="00000600000000000000" charset="0"/>
              </a:rPr>
              <a:t>выросло </a:t>
            </a:r>
            <a:r>
              <a:rPr lang="ru-RU" sz="2100" dirty="0">
                <a:solidFill>
                  <a:srgbClr val="0070C0"/>
                </a:solidFill>
                <a:latin typeface="Gramatika-Medium" panose="00000600000000000000" charset="0"/>
              </a:rPr>
              <a:t>с 14 до 36,5 тыс.</a:t>
            </a:r>
          </a:p>
        </p:txBody>
      </p:sp>
      <p:grpSp>
        <p:nvGrpSpPr>
          <p:cNvPr id="62" name="Группа 61">
            <a:extLst>
              <a:ext uri="{FF2B5EF4-FFF2-40B4-BE49-F238E27FC236}">
                <a16:creationId xmlns:a16="http://schemas.microsoft.com/office/drawing/2014/main" id="{3138D5DC-35ED-4CB0-8C8E-D2709EF323FE}"/>
              </a:ext>
            </a:extLst>
          </p:cNvPr>
          <p:cNvGrpSpPr/>
          <p:nvPr/>
        </p:nvGrpSpPr>
        <p:grpSpPr bwMode="auto">
          <a:xfrm>
            <a:off x="316376" y="5149901"/>
            <a:ext cx="940924" cy="1108811"/>
            <a:chOff x="6030985" y="3624490"/>
            <a:chExt cx="579934" cy="889799"/>
          </a:xfrm>
        </p:grpSpPr>
        <p:sp>
          <p:nvSpPr>
            <p:cNvPr id="64" name="Стрелка вправо 34">
              <a:extLst>
                <a:ext uri="{FF2B5EF4-FFF2-40B4-BE49-F238E27FC236}">
                  <a16:creationId xmlns:a16="http://schemas.microsoft.com/office/drawing/2014/main" id="{076F0063-1772-4D41-95BA-821788D90AE3}"/>
                </a:ext>
              </a:extLst>
            </p:cNvPr>
            <p:cNvSpPr/>
            <p:nvPr/>
          </p:nvSpPr>
          <p:spPr bwMode="auto">
            <a:xfrm rot="18717133">
              <a:off x="5836051" y="3819424"/>
              <a:ext cx="889799" cy="499932"/>
            </a:xfrm>
            <a:prstGeom prst="rightArrow">
              <a:avLst>
                <a:gd name="adj1" fmla="val 50000"/>
                <a:gd name="adj2" fmla="val 76674"/>
              </a:avLst>
            </a:prstGeom>
            <a:noFill/>
            <a:ln w="57150" cap="rnd">
              <a:gradFill>
                <a:gsLst>
                  <a:gs pos="0">
                    <a:srgbClr val="FF0000">
                      <a:lumMod val="100000"/>
                    </a:srgbClr>
                  </a:gs>
                  <a:gs pos="100000">
                    <a:srgbClr val="00B0F0"/>
                  </a:gs>
                </a:gsLst>
                <a:lin ang="5400000" scaled="0"/>
              </a:gra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65" name="Стрелка вправо 37">
              <a:extLst>
                <a:ext uri="{FF2B5EF4-FFF2-40B4-BE49-F238E27FC236}">
                  <a16:creationId xmlns:a16="http://schemas.microsoft.com/office/drawing/2014/main" id="{8FFB6728-E35D-435F-86A8-13E949C2DDEA}"/>
                </a:ext>
              </a:extLst>
            </p:cNvPr>
            <p:cNvSpPr/>
            <p:nvPr/>
          </p:nvSpPr>
          <p:spPr bwMode="auto">
            <a:xfrm rot="18717133">
              <a:off x="6105069" y="3988335"/>
              <a:ext cx="590489" cy="421210"/>
            </a:xfrm>
            <a:prstGeom prst="rightArrow">
              <a:avLst>
                <a:gd name="adj1" fmla="val 50000"/>
                <a:gd name="adj2" fmla="val 76674"/>
              </a:avLst>
            </a:prstGeom>
            <a:solidFill>
              <a:schemeClr val="bg1"/>
            </a:solidFill>
            <a:ln w="57150" cap="rnd">
              <a:gradFill>
                <a:gsLst>
                  <a:gs pos="0">
                    <a:srgbClr val="FF0000">
                      <a:lumMod val="100000"/>
                    </a:srgbClr>
                  </a:gs>
                  <a:gs pos="100000">
                    <a:srgbClr val="00B0F0"/>
                  </a:gs>
                </a:gsLst>
                <a:lin ang="5400000" scaled="0"/>
              </a:gra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2678009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 bwMode="auto">
          <a:xfrm>
            <a:off x="7656003" y="-1480875"/>
            <a:ext cx="5407146" cy="9324574"/>
            <a:chOff x="7236328" y="-1496291"/>
            <a:chExt cx="5407146" cy="9324574"/>
          </a:xfrm>
        </p:grpSpPr>
        <p:sp>
          <p:nvSpPr>
            <p:cNvPr id="16" name="Шеврон 15"/>
            <p:cNvSpPr/>
            <p:nvPr/>
          </p:nvSpPr>
          <p:spPr bwMode="auto">
            <a:xfrm>
              <a:off x="7236328" y="-669563"/>
              <a:ext cx="3436779" cy="7527563"/>
            </a:xfrm>
            <a:prstGeom prst="chevron">
              <a:avLst>
                <a:gd name="adj" fmla="val 65143"/>
              </a:avLst>
            </a:prstGeom>
            <a:solidFill>
              <a:schemeClr val="bg1">
                <a:lumMod val="65000"/>
                <a:alpha val="49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7" name="Шеврон 16"/>
            <p:cNvSpPr/>
            <p:nvPr/>
          </p:nvSpPr>
          <p:spPr bwMode="auto">
            <a:xfrm>
              <a:off x="8165232" y="-152401"/>
              <a:ext cx="3643656" cy="7980684"/>
            </a:xfrm>
            <a:prstGeom prst="chevron">
              <a:avLst>
                <a:gd name="adj" fmla="val 65143"/>
              </a:avLst>
            </a:prstGeom>
            <a:solidFill>
              <a:schemeClr val="bg1">
                <a:lumMod val="95000"/>
                <a:alpha val="49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8" name="Шеврон 17"/>
            <p:cNvSpPr/>
            <p:nvPr/>
          </p:nvSpPr>
          <p:spPr bwMode="auto">
            <a:xfrm flipH="1">
              <a:off x="10529555" y="-1496291"/>
              <a:ext cx="2113919" cy="7680035"/>
            </a:xfrm>
            <a:prstGeom prst="chevron">
              <a:avLst>
                <a:gd name="adj" fmla="val 98962"/>
              </a:avLst>
            </a:prstGeom>
            <a:solidFill>
              <a:schemeClr val="bg1">
                <a:lumMod val="75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</p:grp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0975889" y="151286"/>
            <a:ext cx="704478" cy="89556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830773" y="151286"/>
            <a:ext cx="943901" cy="943901"/>
          </a:xfrm>
          <a:prstGeom prst="rect">
            <a:avLst/>
          </a:prstGeom>
        </p:spPr>
      </p:pic>
      <p:sp>
        <p:nvSpPr>
          <p:cNvPr id="19" name="Номер слайда 1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E0EDC60-8D42-4261-8BCF-EC910EA0E3AC}" type="slidenum">
              <a:rPr lang="ru-RU"/>
              <a:t>11</a:t>
            </a:fld>
            <a:endParaRPr lang="ru-RU"/>
          </a:p>
        </p:txBody>
      </p:sp>
      <p:grpSp>
        <p:nvGrpSpPr>
          <p:cNvPr id="41" name="Группа 40"/>
          <p:cNvGrpSpPr/>
          <p:nvPr/>
        </p:nvGrpSpPr>
        <p:grpSpPr bwMode="auto">
          <a:xfrm>
            <a:off x="511434" y="814195"/>
            <a:ext cx="7721466" cy="1015663"/>
            <a:chOff x="2813919" y="1088255"/>
            <a:chExt cx="7721466" cy="1015663"/>
          </a:xfrm>
        </p:grpSpPr>
        <p:sp>
          <p:nvSpPr>
            <p:cNvPr id="42" name="TextBox 41"/>
            <p:cNvSpPr txBox="1"/>
            <p:nvPr/>
          </p:nvSpPr>
          <p:spPr bwMode="auto">
            <a:xfrm>
              <a:off x="3021467" y="1126173"/>
              <a:ext cx="75139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defRPr/>
              </a:pPr>
              <a:r>
                <a:rPr lang="ru-RU" sz="2000" dirty="0">
                  <a:latin typeface="Gramatika-Bold"/>
                </a:rPr>
                <a:t>Забота о детях, оставшихся без попечения родителей</a:t>
              </a:r>
              <a:endParaRPr dirty="0"/>
            </a:p>
          </p:txBody>
        </p:sp>
        <p:sp>
          <p:nvSpPr>
            <p:cNvPr id="43" name="Прямоугольник 42"/>
            <p:cNvSpPr/>
            <p:nvPr/>
          </p:nvSpPr>
          <p:spPr bwMode="auto">
            <a:xfrm>
              <a:off x="2813919" y="1088255"/>
              <a:ext cx="184731" cy="1015663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>
                <a:defRPr/>
              </a:pPr>
              <a:endParaRPr lang="ru-RU" sz="6000">
                <a:solidFill>
                  <a:srgbClr val="00B0F0"/>
                </a:solidFill>
              </a:endParaRPr>
            </a:p>
          </p:txBody>
        </p:sp>
      </p:grpSp>
      <p:grpSp>
        <p:nvGrpSpPr>
          <p:cNvPr id="44" name="Группа 43"/>
          <p:cNvGrpSpPr/>
          <p:nvPr/>
        </p:nvGrpSpPr>
        <p:grpSpPr bwMode="auto">
          <a:xfrm>
            <a:off x="260131" y="879668"/>
            <a:ext cx="313040" cy="313040"/>
            <a:chOff x="550049" y="1068773"/>
            <a:chExt cx="313040" cy="313040"/>
          </a:xfrm>
        </p:grpSpPr>
        <p:sp>
          <p:nvSpPr>
            <p:cNvPr id="45" name="Овал 44"/>
            <p:cNvSpPr/>
            <p:nvPr/>
          </p:nvSpPr>
          <p:spPr bwMode="auto">
            <a:xfrm flipH="1" flipV="1">
              <a:off x="560127" y="1191699"/>
              <a:ext cx="129553" cy="129553"/>
            </a:xfrm>
            <a:prstGeom prst="ellipse">
              <a:avLst/>
            </a:prstGeom>
            <a:solidFill>
              <a:srgbClr val="00B0F0"/>
            </a:solidFill>
            <a:ln w="57150" cap="rnd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6" name="Овал 45"/>
            <p:cNvSpPr/>
            <p:nvPr/>
          </p:nvSpPr>
          <p:spPr bwMode="auto">
            <a:xfrm flipH="1" flipV="1">
              <a:off x="732873" y="1202245"/>
              <a:ext cx="129553" cy="129553"/>
            </a:xfrm>
            <a:prstGeom prst="ellipse">
              <a:avLst/>
            </a:prstGeom>
            <a:solidFill>
              <a:srgbClr val="FF0000"/>
            </a:solidFill>
            <a:ln w="57150" cap="rnd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47" name="Рисунок 46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 flipH="1" flipV="1">
              <a:off x="550049" y="1068773"/>
              <a:ext cx="313040" cy="313040"/>
            </a:xfrm>
            <a:prstGeom prst="rect">
              <a:avLst/>
            </a:prstGeom>
          </p:spPr>
        </p:pic>
      </p:grpSp>
      <p:sp>
        <p:nvSpPr>
          <p:cNvPr id="149" name="Прямоугольник 148"/>
          <p:cNvSpPr/>
          <p:nvPr/>
        </p:nvSpPr>
        <p:spPr bwMode="auto">
          <a:xfrm>
            <a:off x="912102" y="2870812"/>
            <a:ext cx="1158021" cy="913746"/>
          </a:xfrm>
          <a:prstGeom prst="rect">
            <a:avLst/>
          </a:prstGeom>
          <a:solidFill>
            <a:schemeClr val="bg1"/>
          </a:solidFill>
          <a:ln w="57150" cap="rnd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52" name="Группа 151"/>
          <p:cNvGrpSpPr/>
          <p:nvPr/>
        </p:nvGrpSpPr>
        <p:grpSpPr bwMode="auto">
          <a:xfrm>
            <a:off x="416651" y="1380554"/>
            <a:ext cx="7513918" cy="3337864"/>
            <a:chOff x="2534405" y="-1233946"/>
            <a:chExt cx="7513918" cy="3337864"/>
          </a:xfrm>
        </p:grpSpPr>
        <p:sp>
          <p:nvSpPr>
            <p:cNvPr id="153" name="TextBox 152"/>
            <p:cNvSpPr txBox="1"/>
            <p:nvPr/>
          </p:nvSpPr>
          <p:spPr bwMode="auto">
            <a:xfrm>
              <a:off x="2534405" y="-1233946"/>
              <a:ext cx="75139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defRPr/>
              </a:pPr>
              <a:r>
                <a:rPr lang="ru-RU" dirty="0">
                  <a:latin typeface="Gramatika-Bold"/>
                </a:rPr>
                <a:t>Профилактика социального сиротства</a:t>
              </a:r>
              <a:endParaRPr dirty="0"/>
            </a:p>
          </p:txBody>
        </p:sp>
        <p:sp>
          <p:nvSpPr>
            <p:cNvPr id="154" name="Прямоугольник 153"/>
            <p:cNvSpPr/>
            <p:nvPr/>
          </p:nvSpPr>
          <p:spPr bwMode="auto">
            <a:xfrm>
              <a:off x="2813919" y="1088255"/>
              <a:ext cx="184731" cy="1015663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>
                <a:defRPr/>
              </a:pPr>
              <a:endParaRPr lang="ru-RU" sz="6000">
                <a:solidFill>
                  <a:srgbClr val="00B0F0"/>
                </a:solidFill>
              </a:endParaRPr>
            </a:p>
          </p:txBody>
        </p:sp>
      </p:grpSp>
      <p:graphicFrame>
        <p:nvGraphicFramePr>
          <p:cNvPr id="159" name="Таблица 1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5586505"/>
              </p:ext>
            </p:extLst>
          </p:nvPr>
        </p:nvGraphicFramePr>
        <p:xfrm>
          <a:off x="278296" y="1822338"/>
          <a:ext cx="8332305" cy="1460737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3963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99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34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4970">
                  <a:extLst>
                    <a:ext uri="{9D8B030D-6E8A-4147-A177-3AD203B41FA5}">
                      <a16:colId xmlns:a16="http://schemas.microsoft.com/office/drawing/2014/main" val="2870996201"/>
                    </a:ext>
                  </a:extLst>
                </a:gridCol>
              </a:tblGrid>
              <a:tr h="391905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 b="0" dirty="0">
                          <a:latin typeface="Gramatika-Bold"/>
                        </a:rPr>
                        <a:t>Показатель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 b="0" dirty="0">
                          <a:latin typeface="Gramatika-Bold"/>
                        </a:rPr>
                        <a:t>2023</a:t>
                      </a:r>
                      <a:r>
                        <a:rPr lang="ru-RU" sz="1600" b="0" baseline="0" dirty="0">
                          <a:latin typeface="Gramatika-Bold"/>
                        </a:rPr>
                        <a:t> год</a:t>
                      </a:r>
                      <a:endParaRPr lang="ru-RU" sz="1600" b="0" dirty="0">
                        <a:latin typeface="Gramatika-Bol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 b="0" dirty="0">
                          <a:latin typeface="Gramatika-Bold"/>
                        </a:rPr>
                        <a:t>2024</a:t>
                      </a:r>
                      <a:r>
                        <a:rPr lang="ru-RU" sz="1600" b="0" baseline="0" dirty="0">
                          <a:latin typeface="Gramatika-Bold"/>
                        </a:rPr>
                        <a:t> год</a:t>
                      </a:r>
                      <a:endParaRPr lang="ru-RU" sz="1600" b="0" dirty="0">
                        <a:latin typeface="Gramatika-Bol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 b="0" dirty="0">
                          <a:latin typeface="Gramatika-Bold"/>
                        </a:rPr>
                        <a:t>Сокращение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927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 b="1" i="0" dirty="0">
                          <a:solidFill>
                            <a:schemeClr val="dk1"/>
                          </a:solidFill>
                          <a:latin typeface="Gramatika-Light"/>
                          <a:ea typeface="Liberation Sans"/>
                          <a:cs typeface="Liberation Sans"/>
                        </a:rPr>
                        <a:t>Дети в социально-реабилитационных</a:t>
                      </a:r>
                      <a:r>
                        <a:rPr lang="ru-RU" sz="1600" b="1" i="0" baseline="0" dirty="0">
                          <a:solidFill>
                            <a:schemeClr val="dk1"/>
                          </a:solidFill>
                          <a:latin typeface="Gramatika-Light"/>
                          <a:ea typeface="Liberation Sans"/>
                          <a:cs typeface="Liberation Sans"/>
                        </a:rPr>
                        <a:t> центрах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 dirty="0"/>
                        <a:t>2 888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 dirty="0"/>
                        <a:t>2 292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 dirty="0"/>
                        <a:t>на 20%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1905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 b="1" i="0" dirty="0">
                          <a:solidFill>
                            <a:schemeClr val="dk1"/>
                          </a:solidFill>
                          <a:latin typeface="Gramatika-Light"/>
                          <a:ea typeface="Liberation Sans"/>
                          <a:cs typeface="Liberation Sans"/>
                        </a:rPr>
                        <a:t>Дети в домах ребенка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 dirty="0"/>
                        <a:t>273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 dirty="0"/>
                        <a:t>144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 dirty="0"/>
                        <a:t>на 47%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9" name="TextBox 38"/>
          <p:cNvSpPr txBox="1"/>
          <p:nvPr/>
        </p:nvSpPr>
        <p:spPr bwMode="auto">
          <a:xfrm>
            <a:off x="248473" y="200119"/>
            <a:ext cx="93762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ru-RU" sz="1600" dirty="0">
                <a:latin typeface="+mj-lt"/>
              </a:rPr>
              <a:t>СОЦИАЛЬНАЯ ПОЛИТИКА</a:t>
            </a:r>
            <a:r>
              <a:rPr lang="ru-RU" sz="1000" dirty="0">
                <a:latin typeface="+mj-lt"/>
              </a:rPr>
              <a:t> </a:t>
            </a:r>
            <a:r>
              <a:rPr lang="ru-RU" sz="1000" dirty="0"/>
              <a:t> МОЛОДЕЖНАЯ ПОЛИТИКА  ЖИЛИЩНАЯ ПОЛИТИКА И БЛАГОУСТРОЙСТВО  СПОРТ  ЭКОЛОГИЯ И ОКРУЖАЮЩАЯ СРЕДА  КУЛЬТУРА И ТУРИЗМ  СВЯЗЬ  ЭКОНОМИКА  ДОРОГИ, ТРАНСПОРТ, ИНФРАСТРУКТУРА  КОМПЛЕКСНОЕ РАЗВИТИЕ СЕЛЬСКИХ ТЕРРИТОРИЙ</a:t>
            </a:r>
          </a:p>
        </p:txBody>
      </p:sp>
      <p:sp>
        <p:nvSpPr>
          <p:cNvPr id="38" name="Двойные круглые скобки 37">
            <a:extLst>
              <a:ext uri="{FF2B5EF4-FFF2-40B4-BE49-F238E27FC236}">
                <a16:creationId xmlns:a16="http://schemas.microsoft.com/office/drawing/2014/main" id="{C3F77804-B4C7-432E-BAC9-D5BF7B6FC920}"/>
              </a:ext>
            </a:extLst>
          </p:cNvPr>
          <p:cNvSpPr/>
          <p:nvPr/>
        </p:nvSpPr>
        <p:spPr bwMode="auto">
          <a:xfrm>
            <a:off x="248473" y="1354337"/>
            <a:ext cx="8584792" cy="5108607"/>
          </a:xfrm>
          <a:prstGeom prst="bracketPair">
            <a:avLst>
              <a:gd name="adj" fmla="val 4309"/>
            </a:avLst>
          </a:prstGeom>
          <a:ln w="63500">
            <a:gradFill>
              <a:gsLst>
                <a:gs pos="0">
                  <a:srgbClr val="FF0000"/>
                </a:gs>
                <a:gs pos="100000">
                  <a:srgbClr val="00B0F0"/>
                </a:gs>
              </a:gsLst>
              <a:lin ang="5400000" scaled="1"/>
            </a:gra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graphicFrame>
        <p:nvGraphicFramePr>
          <p:cNvPr id="48" name="Таблица 47">
            <a:extLst>
              <a:ext uri="{FF2B5EF4-FFF2-40B4-BE49-F238E27FC236}">
                <a16:creationId xmlns:a16="http://schemas.microsoft.com/office/drawing/2014/main" id="{EFC41162-4C96-4582-BA36-6B3161F834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9567941"/>
              </p:ext>
            </p:extLst>
          </p:nvPr>
        </p:nvGraphicFramePr>
        <p:xfrm>
          <a:off x="285646" y="3947954"/>
          <a:ext cx="8148664" cy="173736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39291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58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935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2415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 b="0" dirty="0">
                          <a:latin typeface="Gramatika-Bold"/>
                        </a:rPr>
                        <a:t>Пособия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 b="0" dirty="0">
                          <a:latin typeface="Gramatika-Bold"/>
                        </a:rPr>
                        <a:t>2024</a:t>
                      </a:r>
                      <a:r>
                        <a:rPr lang="ru-RU" sz="1600" b="0" baseline="0" dirty="0">
                          <a:latin typeface="Gramatika-Bold"/>
                        </a:rPr>
                        <a:t> год</a:t>
                      </a:r>
                      <a:endParaRPr lang="ru-RU" sz="1600" b="0" dirty="0">
                        <a:latin typeface="Gramatika-Bol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 b="0" dirty="0">
                          <a:latin typeface="Gramatika-Bold"/>
                        </a:rPr>
                        <a:t>2025</a:t>
                      </a:r>
                      <a:r>
                        <a:rPr lang="ru-RU" sz="1600" b="0" baseline="0" dirty="0">
                          <a:latin typeface="Gramatika-Bold"/>
                        </a:rPr>
                        <a:t> год</a:t>
                      </a:r>
                      <a:endParaRPr lang="ru-RU" sz="1600" b="0" dirty="0">
                        <a:latin typeface="Gramatika-Bold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741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 b="1" i="0" dirty="0">
                          <a:solidFill>
                            <a:schemeClr val="dk1"/>
                          </a:solidFill>
                          <a:latin typeface="+mn-lt"/>
                          <a:ea typeface="Liberation Sans"/>
                          <a:cs typeface="Liberation Sans"/>
                        </a:rPr>
                        <a:t>на опекаемых детей</a:t>
                      </a:r>
                      <a:endParaRPr lang="ru-RU" sz="16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 dirty="0"/>
                        <a:t>9 419 (до 3 лет)</a:t>
                      </a:r>
                    </a:p>
                    <a:p>
                      <a:pPr>
                        <a:defRPr/>
                      </a:pPr>
                      <a:r>
                        <a:rPr lang="ru-RU" sz="1600" dirty="0"/>
                        <a:t>10 360 (3-6 лет)</a:t>
                      </a:r>
                    </a:p>
                    <a:p>
                      <a:pPr>
                        <a:defRPr/>
                      </a:pPr>
                      <a:r>
                        <a:rPr lang="ru-RU" sz="1600" dirty="0"/>
                        <a:t>11 773 (школьники)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 dirty="0">
                          <a:solidFill>
                            <a:srgbClr val="0070C0"/>
                          </a:solidFill>
                          <a:latin typeface="Gramatika-Bold"/>
                        </a:rPr>
                        <a:t>16 169 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8341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 b="1" dirty="0">
                          <a:latin typeface="+mn-lt"/>
                        </a:rPr>
                        <a:t>детям инвалидам </a:t>
                      </a:r>
                    </a:p>
                    <a:p>
                      <a:pPr>
                        <a:defRPr/>
                      </a:pPr>
                      <a:r>
                        <a:rPr lang="ru-RU" sz="1600" b="1" dirty="0">
                          <a:latin typeface="+mn-lt"/>
                        </a:rPr>
                        <a:t>(новая категория)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 dirty="0">
                          <a:solidFill>
                            <a:srgbClr val="0070C0"/>
                          </a:solidFill>
                          <a:latin typeface="+mj-lt"/>
                        </a:rPr>
                        <a:t>17 786</a:t>
                      </a:r>
                      <a:r>
                        <a:rPr lang="ru-RU" sz="16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0" name="Picture 6" descr="заседание комитетов 2.jpg">
            <a:extLst>
              <a:ext uri="{FF2B5EF4-FFF2-40B4-BE49-F238E27FC236}">
                <a16:creationId xmlns:a16="http://schemas.microsoft.com/office/drawing/2014/main" id="{6F980F8C-43CC-4E5A-A726-B126B629B1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5546" y="3819600"/>
            <a:ext cx="4282419" cy="28940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Группа 19"/>
          <p:cNvGrpSpPr/>
          <p:nvPr/>
        </p:nvGrpSpPr>
        <p:grpSpPr bwMode="auto">
          <a:xfrm>
            <a:off x="9599785" y="940210"/>
            <a:ext cx="2331885" cy="2046026"/>
            <a:chOff x="-86390" y="920271"/>
            <a:chExt cx="3084744" cy="2633100"/>
          </a:xfrm>
        </p:grpSpPr>
        <p:sp>
          <p:nvSpPr>
            <p:cNvPr id="99" name="object 10"/>
            <p:cNvSpPr/>
            <p:nvPr/>
          </p:nvSpPr>
          <p:spPr bwMode="auto">
            <a:xfrm rot="10800000">
              <a:off x="89326" y="3402690"/>
              <a:ext cx="2766962" cy="150680"/>
            </a:xfrm>
            <a:prstGeom prst="rect">
              <a:avLst/>
            </a:prstGeom>
            <a:blipFill>
              <a:blip r:embed="rId6"/>
              <a:stretch/>
            </a:blip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98" name="object 26"/>
            <p:cNvSpPr/>
            <p:nvPr/>
          </p:nvSpPr>
          <p:spPr bwMode="auto">
            <a:xfrm>
              <a:off x="-86390" y="920271"/>
              <a:ext cx="3084744" cy="2559840"/>
            </a:xfrm>
            <a:prstGeom prst="rect">
              <a:avLst/>
            </a:prstGeom>
            <a:blipFill>
              <a:blip r:embed="rId7"/>
              <a:stretch/>
            </a:blip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5999352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0975889" y="151286"/>
            <a:ext cx="704478" cy="89556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830773" y="151286"/>
            <a:ext cx="943901" cy="943901"/>
          </a:xfrm>
          <a:prstGeom prst="rect">
            <a:avLst/>
          </a:prstGeom>
        </p:spPr>
      </p:pic>
      <p:sp>
        <p:nvSpPr>
          <p:cNvPr id="19" name="Номер слайда 1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E0EDC60-8D42-4261-8BCF-EC910EA0E3AC}" type="slidenum">
              <a:rPr lang="ru-RU"/>
              <a:t>12</a:t>
            </a:fld>
            <a:endParaRPr lang="ru-RU"/>
          </a:p>
        </p:txBody>
      </p:sp>
      <p:grpSp>
        <p:nvGrpSpPr>
          <p:cNvPr id="41" name="Группа 40"/>
          <p:cNvGrpSpPr/>
          <p:nvPr/>
        </p:nvGrpSpPr>
        <p:grpSpPr bwMode="auto">
          <a:xfrm>
            <a:off x="511434" y="814195"/>
            <a:ext cx="7928069" cy="2818661"/>
            <a:chOff x="2813919" y="1088255"/>
            <a:chExt cx="7928069" cy="2818661"/>
          </a:xfrm>
        </p:grpSpPr>
        <p:sp>
          <p:nvSpPr>
            <p:cNvPr id="42" name="TextBox 41"/>
            <p:cNvSpPr txBox="1"/>
            <p:nvPr/>
          </p:nvSpPr>
          <p:spPr bwMode="auto">
            <a:xfrm>
              <a:off x="3228070" y="3506806"/>
              <a:ext cx="75139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defRPr/>
              </a:pPr>
              <a:r>
                <a:rPr lang="ru-RU" sz="2000" dirty="0">
                  <a:latin typeface="Gramatika-Bold"/>
                </a:rPr>
                <a:t>Поддержка приемных семей с детьми-инвалидами</a:t>
              </a:r>
              <a:endParaRPr dirty="0"/>
            </a:p>
          </p:txBody>
        </p:sp>
        <p:sp>
          <p:nvSpPr>
            <p:cNvPr id="43" name="Прямоугольник 42"/>
            <p:cNvSpPr/>
            <p:nvPr/>
          </p:nvSpPr>
          <p:spPr bwMode="auto">
            <a:xfrm>
              <a:off x="2813919" y="1088255"/>
              <a:ext cx="184731" cy="1015663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>
                <a:defRPr/>
              </a:pPr>
              <a:endParaRPr lang="ru-RU" sz="6000">
                <a:solidFill>
                  <a:srgbClr val="00B0F0"/>
                </a:solidFill>
              </a:endParaRPr>
            </a:p>
          </p:txBody>
        </p:sp>
      </p:grpSp>
      <p:grpSp>
        <p:nvGrpSpPr>
          <p:cNvPr id="44" name="Группа 43"/>
          <p:cNvGrpSpPr/>
          <p:nvPr/>
        </p:nvGrpSpPr>
        <p:grpSpPr bwMode="auto">
          <a:xfrm>
            <a:off x="619922" y="3090499"/>
            <a:ext cx="313040" cy="313040"/>
            <a:chOff x="550049" y="1068773"/>
            <a:chExt cx="313040" cy="313040"/>
          </a:xfrm>
        </p:grpSpPr>
        <p:sp>
          <p:nvSpPr>
            <p:cNvPr id="45" name="Овал 44"/>
            <p:cNvSpPr/>
            <p:nvPr/>
          </p:nvSpPr>
          <p:spPr bwMode="auto">
            <a:xfrm flipH="1" flipV="1">
              <a:off x="560127" y="1191699"/>
              <a:ext cx="129553" cy="129553"/>
            </a:xfrm>
            <a:prstGeom prst="ellipse">
              <a:avLst/>
            </a:prstGeom>
            <a:solidFill>
              <a:srgbClr val="00B0F0"/>
            </a:solidFill>
            <a:ln w="57150" cap="rnd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6" name="Овал 45"/>
            <p:cNvSpPr/>
            <p:nvPr/>
          </p:nvSpPr>
          <p:spPr bwMode="auto">
            <a:xfrm flipH="1" flipV="1">
              <a:off x="732873" y="1202245"/>
              <a:ext cx="129553" cy="129553"/>
            </a:xfrm>
            <a:prstGeom prst="ellipse">
              <a:avLst/>
            </a:prstGeom>
            <a:solidFill>
              <a:srgbClr val="FF0000"/>
            </a:solidFill>
            <a:ln w="57150" cap="rnd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47" name="Рисунок 46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 flipH="1" flipV="1">
              <a:off x="550049" y="1068773"/>
              <a:ext cx="313040" cy="313040"/>
            </a:xfrm>
            <a:prstGeom prst="rect">
              <a:avLst/>
            </a:prstGeom>
          </p:spPr>
        </p:pic>
      </p:grpSp>
      <p:sp>
        <p:nvSpPr>
          <p:cNvPr id="145" name="TextBox 144"/>
          <p:cNvSpPr txBox="1"/>
          <p:nvPr/>
        </p:nvSpPr>
        <p:spPr bwMode="auto">
          <a:xfrm>
            <a:off x="619922" y="4707201"/>
            <a:ext cx="4591909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700" dirty="0"/>
              <a:t>на ребенка-инвалида с 3-й степенью ограничений по одной из основных категорий жизнедеятельности.</a:t>
            </a:r>
          </a:p>
        </p:txBody>
      </p:sp>
      <p:sp>
        <p:nvSpPr>
          <p:cNvPr id="150" name="TextBox 149"/>
          <p:cNvSpPr txBox="1"/>
          <p:nvPr/>
        </p:nvSpPr>
        <p:spPr bwMode="auto">
          <a:xfrm>
            <a:off x="1152299" y="4064291"/>
            <a:ext cx="34864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4000" dirty="0">
                <a:solidFill>
                  <a:srgbClr val="0070C0"/>
                </a:solidFill>
                <a:latin typeface="Gramatika-Bold"/>
              </a:rPr>
              <a:t>40 716 </a:t>
            </a:r>
            <a:r>
              <a:rPr lang="ru-RU" dirty="0">
                <a:solidFill>
                  <a:srgbClr val="0070C0"/>
                </a:solidFill>
                <a:latin typeface="Gramatika-Bold"/>
              </a:rPr>
              <a:t>рублей</a:t>
            </a:r>
          </a:p>
        </p:txBody>
      </p:sp>
      <p:sp>
        <p:nvSpPr>
          <p:cNvPr id="40" name="TextBox 39"/>
          <p:cNvSpPr txBox="1"/>
          <p:nvPr/>
        </p:nvSpPr>
        <p:spPr bwMode="auto">
          <a:xfrm>
            <a:off x="5550391" y="4674614"/>
            <a:ext cx="61204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dirty="0"/>
              <a:t>на ребенка-инвалида со 2-й степенью ограничений </a:t>
            </a:r>
          </a:p>
          <a:p>
            <a:pPr>
              <a:defRPr/>
            </a:pPr>
            <a:r>
              <a:rPr lang="ru-RU" dirty="0"/>
              <a:t>по </a:t>
            </a:r>
            <a:r>
              <a:rPr lang="ru-RU" sz="1700" dirty="0"/>
              <a:t>способностям</a:t>
            </a:r>
            <a:r>
              <a:rPr lang="ru-RU" dirty="0"/>
              <a:t> к самообслуживанию и самостоятельному передвижению</a:t>
            </a:r>
          </a:p>
        </p:txBody>
      </p:sp>
      <p:sp>
        <p:nvSpPr>
          <p:cNvPr id="50" name="TextBox 49"/>
          <p:cNvSpPr txBox="1"/>
          <p:nvPr/>
        </p:nvSpPr>
        <p:spPr bwMode="auto">
          <a:xfrm>
            <a:off x="6830257" y="3999315"/>
            <a:ext cx="31535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4000" dirty="0">
                <a:solidFill>
                  <a:srgbClr val="0070C0"/>
                </a:solidFill>
                <a:latin typeface="Gramatika-Bold"/>
              </a:rPr>
              <a:t>30 537 </a:t>
            </a:r>
            <a:r>
              <a:rPr lang="ru-RU" dirty="0">
                <a:solidFill>
                  <a:srgbClr val="0070C0"/>
                </a:solidFill>
                <a:latin typeface="Gramatika-Bold"/>
              </a:rPr>
              <a:t>рублей</a:t>
            </a:r>
          </a:p>
        </p:txBody>
      </p:sp>
      <p:sp>
        <p:nvSpPr>
          <p:cNvPr id="52" name="Двойные круглые скобки 51"/>
          <p:cNvSpPr/>
          <p:nvPr/>
        </p:nvSpPr>
        <p:spPr bwMode="auto">
          <a:xfrm>
            <a:off x="511434" y="3978456"/>
            <a:ext cx="4079295" cy="1781206"/>
          </a:xfrm>
          <a:prstGeom prst="bracketPair">
            <a:avLst>
              <a:gd name="adj" fmla="val 14247"/>
            </a:avLst>
          </a:prstGeom>
          <a:ln w="63500">
            <a:gradFill>
              <a:gsLst>
                <a:gs pos="0">
                  <a:srgbClr val="FF0000"/>
                </a:gs>
                <a:gs pos="100000">
                  <a:srgbClr val="00B0F0"/>
                </a:gs>
              </a:gsLst>
              <a:lin ang="5400000" scaled="1"/>
            </a:gra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3" name="Двойные круглые скобки 52"/>
          <p:cNvSpPr/>
          <p:nvPr/>
        </p:nvSpPr>
        <p:spPr bwMode="auto">
          <a:xfrm>
            <a:off x="5334245" y="3978456"/>
            <a:ext cx="5984535" cy="1784411"/>
          </a:xfrm>
          <a:prstGeom prst="bracketPair">
            <a:avLst>
              <a:gd name="adj" fmla="val 14247"/>
            </a:avLst>
          </a:prstGeom>
          <a:ln w="63500">
            <a:gradFill>
              <a:gsLst>
                <a:gs pos="0">
                  <a:srgbClr val="FF0000"/>
                </a:gs>
                <a:gs pos="100000">
                  <a:srgbClr val="00B0F0"/>
                </a:gs>
              </a:gsLst>
              <a:lin ang="5400000" scaled="1"/>
            </a:gra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2" name="TextBox 31"/>
          <p:cNvSpPr txBox="1"/>
          <p:nvPr/>
        </p:nvSpPr>
        <p:spPr bwMode="auto">
          <a:xfrm>
            <a:off x="248473" y="200119"/>
            <a:ext cx="93762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ru-RU" sz="1600" dirty="0">
                <a:latin typeface="+mj-lt"/>
              </a:rPr>
              <a:t>СОЦИАЛЬНАЯ ПОЛИТИКА</a:t>
            </a:r>
            <a:r>
              <a:rPr lang="ru-RU" sz="1000" dirty="0">
                <a:latin typeface="+mj-lt"/>
              </a:rPr>
              <a:t> </a:t>
            </a:r>
            <a:r>
              <a:rPr lang="ru-RU" sz="1000" dirty="0"/>
              <a:t> МОЛОДЕЖНАЯ ПОЛИТИКА  ЖИЛИЩНАЯ ПОЛИТИКА И БЛАГОУСТРОЙСТВО  СПОРТ  ЭКОЛОГИЯ И ОКРУЖАЮЩАЯ СРЕДА  КУЛЬТУРА И ТУРИЗМ  СВЯЗЬ  ЭКОНОМИКА  ДОРОГИ, ТРАНСПОРТ, ИНФРАСТРУКТУРА  КОМПЛЕКСНОЕ РАЗВИТИЕ СЕЛЬСКИХ ТЕРРИТОРИЙ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1FCAE35-DF4F-4268-84AC-C7B72EF069EF}"/>
              </a:ext>
            </a:extLst>
          </p:cNvPr>
          <p:cNvSpPr/>
          <p:nvPr/>
        </p:nvSpPr>
        <p:spPr>
          <a:xfrm>
            <a:off x="248473" y="5920596"/>
            <a:ext cx="106605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/>
              <a:t>Ранее выплачивалось пособие в размере </a:t>
            </a:r>
            <a:r>
              <a:rPr lang="ru-RU" b="1" dirty="0">
                <a:solidFill>
                  <a:srgbClr val="0070C0"/>
                </a:solidFill>
                <a:latin typeface="Gramatika-Medium" panose="00000600000000000000" charset="0"/>
              </a:rPr>
              <a:t>17 288 рублей </a:t>
            </a:r>
            <a:r>
              <a:rPr lang="ru-RU" b="1" dirty="0"/>
              <a:t>за воспитание ребенка-инвалида </a:t>
            </a:r>
          </a:p>
        </p:txBody>
      </p: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904C6167-A5F4-475B-86CA-70A902BD8055}"/>
              </a:ext>
            </a:extLst>
          </p:cNvPr>
          <p:cNvGrpSpPr/>
          <p:nvPr/>
        </p:nvGrpSpPr>
        <p:grpSpPr bwMode="auto">
          <a:xfrm>
            <a:off x="596982" y="1095187"/>
            <a:ext cx="313040" cy="313040"/>
            <a:chOff x="550049" y="1068773"/>
            <a:chExt cx="313040" cy="313040"/>
          </a:xfrm>
        </p:grpSpPr>
        <p:sp>
          <p:nvSpPr>
            <p:cNvPr id="34" name="Овал 33">
              <a:extLst>
                <a:ext uri="{FF2B5EF4-FFF2-40B4-BE49-F238E27FC236}">
                  <a16:creationId xmlns:a16="http://schemas.microsoft.com/office/drawing/2014/main" id="{02E49449-FAC5-4364-BCDD-C79CDBB23C21}"/>
                </a:ext>
              </a:extLst>
            </p:cNvPr>
            <p:cNvSpPr/>
            <p:nvPr/>
          </p:nvSpPr>
          <p:spPr bwMode="auto">
            <a:xfrm flipH="1" flipV="1">
              <a:off x="560127" y="1191699"/>
              <a:ext cx="129553" cy="129553"/>
            </a:xfrm>
            <a:prstGeom prst="ellipse">
              <a:avLst/>
            </a:prstGeom>
            <a:solidFill>
              <a:srgbClr val="00B0F0"/>
            </a:solidFill>
            <a:ln w="57150" cap="rnd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5" name="Овал 34">
              <a:extLst>
                <a:ext uri="{FF2B5EF4-FFF2-40B4-BE49-F238E27FC236}">
                  <a16:creationId xmlns:a16="http://schemas.microsoft.com/office/drawing/2014/main" id="{1BF346B7-79C4-4757-9F6B-616847AC369B}"/>
                </a:ext>
              </a:extLst>
            </p:cNvPr>
            <p:cNvSpPr/>
            <p:nvPr/>
          </p:nvSpPr>
          <p:spPr bwMode="auto">
            <a:xfrm flipH="1" flipV="1">
              <a:off x="732873" y="1202245"/>
              <a:ext cx="129553" cy="129553"/>
            </a:xfrm>
            <a:prstGeom prst="ellipse">
              <a:avLst/>
            </a:prstGeom>
            <a:solidFill>
              <a:srgbClr val="FF0000"/>
            </a:solidFill>
            <a:ln w="57150" cap="rnd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36" name="Рисунок 35">
              <a:extLst>
                <a:ext uri="{FF2B5EF4-FFF2-40B4-BE49-F238E27FC236}">
                  <a16:creationId xmlns:a16="http://schemas.microsoft.com/office/drawing/2014/main" id="{EB1F3FFE-EFCA-479E-BE4A-D48879F060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 flipH="1" flipV="1">
              <a:off x="550049" y="1068773"/>
              <a:ext cx="313040" cy="313040"/>
            </a:xfrm>
            <a:prstGeom prst="rect">
              <a:avLst/>
            </a:prstGeom>
          </p:spPr>
        </p:pic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70155D25-48DB-479F-9A80-67DB620A23A3}"/>
              </a:ext>
            </a:extLst>
          </p:cNvPr>
          <p:cNvSpPr txBox="1"/>
          <p:nvPr/>
        </p:nvSpPr>
        <p:spPr bwMode="auto">
          <a:xfrm>
            <a:off x="893133" y="1230416"/>
            <a:ext cx="75139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ru-RU" sz="2000" dirty="0">
                <a:latin typeface="Gramatika-Bold"/>
              </a:rPr>
              <a:t>О мерах социальной поддержки граждан, имеющих детей</a:t>
            </a:r>
            <a:endParaRPr dirty="0"/>
          </a:p>
        </p:txBody>
      </p:sp>
      <p:graphicFrame>
        <p:nvGraphicFramePr>
          <p:cNvPr id="38" name="Таблица 37">
            <a:extLst>
              <a:ext uri="{FF2B5EF4-FFF2-40B4-BE49-F238E27FC236}">
                <a16:creationId xmlns:a16="http://schemas.microsoft.com/office/drawing/2014/main" id="{D8E2D397-B9BD-4EAF-9BD8-4CEFBD8AEB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9077309"/>
              </p:ext>
            </p:extLst>
          </p:nvPr>
        </p:nvGraphicFramePr>
        <p:xfrm>
          <a:off x="412990" y="1742178"/>
          <a:ext cx="11136859" cy="124968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68434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1754">
                  <a:extLst>
                    <a:ext uri="{9D8B030D-6E8A-4147-A177-3AD203B41FA5}">
                      <a16:colId xmlns:a16="http://schemas.microsoft.com/office/drawing/2014/main" val="3442757355"/>
                    </a:ext>
                  </a:extLst>
                </a:gridCol>
                <a:gridCol w="27716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5741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 b="0" dirty="0">
                          <a:latin typeface="Gramatika-Medium" panose="00000600000000000000" charset="0"/>
                        </a:rPr>
                        <a:t>Категория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 b="0" dirty="0">
                          <a:latin typeface="Gramatika-Medium" panose="00000600000000000000" charset="0"/>
                        </a:rPr>
                        <a:t>Ранее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 b="0" u="sng" dirty="0">
                          <a:latin typeface="Gramatika-Medium" panose="00000600000000000000" charset="0"/>
                        </a:rPr>
                        <a:t>Размер оплаты сейчас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741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 b="0" i="0" dirty="0">
                          <a:solidFill>
                            <a:schemeClr val="dk1"/>
                          </a:solidFill>
                          <a:latin typeface="Gramatika-Medium" panose="00000600000000000000" charset="0"/>
                          <a:ea typeface="Liberation Sans"/>
                          <a:cs typeface="Liberation Sans"/>
                        </a:rPr>
                        <a:t>Усыновление (удочерение) ребенка</a:t>
                      </a:r>
                      <a:endParaRPr lang="ru-RU" sz="1600" dirty="0">
                        <a:latin typeface="Gramatika-Medium" panose="0000060000000000000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 dirty="0">
                          <a:latin typeface="Gramatika-Medium" panose="00000600000000000000" charset="0"/>
                        </a:rPr>
                        <a:t>100 000 руб.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 dirty="0">
                          <a:latin typeface="Gramatika-Medium" panose="00000600000000000000" charset="0"/>
                        </a:rPr>
                        <a:t>До 300</a:t>
                      </a:r>
                      <a:r>
                        <a:rPr lang="ru-RU" sz="1600" baseline="0" dirty="0">
                          <a:latin typeface="Gramatika-Medium" panose="00000600000000000000" charset="0"/>
                        </a:rPr>
                        <a:t> 000 руб.</a:t>
                      </a:r>
                      <a:endParaRPr lang="ru-RU" sz="1600" dirty="0">
                        <a:latin typeface="Gramatika-Medium" panose="0000060000000000000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8341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 b="0" i="0" dirty="0">
                          <a:solidFill>
                            <a:schemeClr val="dk1"/>
                          </a:solidFill>
                          <a:latin typeface="Gramatika-Medium" panose="00000600000000000000" charset="0"/>
                          <a:ea typeface="Liberation Sans"/>
                          <a:cs typeface="Liberation Sans"/>
                        </a:rPr>
                        <a:t>Усыновление ребенка-инвалида,</a:t>
                      </a:r>
                      <a:r>
                        <a:rPr lang="ru-RU" sz="1600" b="0" i="0" baseline="0" dirty="0">
                          <a:solidFill>
                            <a:schemeClr val="dk1"/>
                          </a:solidFill>
                          <a:latin typeface="Gramatika-Medium" panose="00000600000000000000" charset="0"/>
                          <a:ea typeface="Liberation Sans"/>
                          <a:cs typeface="Liberation Sans"/>
                        </a:rPr>
                        <a:t> ребенка старше 7 лет, братьев и</a:t>
                      </a:r>
                      <a:r>
                        <a:rPr lang="en-US" sz="1600" b="0" i="0" baseline="0" dirty="0">
                          <a:solidFill>
                            <a:schemeClr val="dk1"/>
                          </a:solidFill>
                          <a:latin typeface="Gramatika-Medium" panose="00000600000000000000" charset="0"/>
                          <a:ea typeface="Liberation Sans"/>
                          <a:cs typeface="Liberation Sans"/>
                        </a:rPr>
                        <a:t>/</a:t>
                      </a:r>
                      <a:r>
                        <a:rPr lang="ru-RU" sz="1600" b="0" i="0" baseline="0" dirty="0">
                          <a:solidFill>
                            <a:schemeClr val="dk1"/>
                          </a:solidFill>
                          <a:latin typeface="Gramatika-Medium" panose="00000600000000000000" charset="0"/>
                          <a:ea typeface="Liberation Sans"/>
                          <a:cs typeface="Liberation Sans"/>
                        </a:rPr>
                        <a:t>или сестер</a:t>
                      </a:r>
                      <a:endParaRPr lang="ru-RU" sz="1600" dirty="0">
                        <a:latin typeface="Gramatika-Medium" panose="0000060000000000000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 dirty="0">
                          <a:latin typeface="Gramatika-Medium" panose="00000600000000000000" charset="0"/>
                        </a:rPr>
                        <a:t>200 000 руб.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 dirty="0">
                          <a:latin typeface="Gramatika-Medium" panose="00000600000000000000" charset="0"/>
                        </a:rPr>
                        <a:t>До 50</a:t>
                      </a:r>
                      <a:r>
                        <a:rPr lang="ru-RU" sz="1600" baseline="0" dirty="0">
                          <a:latin typeface="Gramatika-Medium" panose="00000600000000000000" charset="0"/>
                        </a:rPr>
                        <a:t>0 000</a:t>
                      </a:r>
                      <a:r>
                        <a:rPr lang="ru-RU" sz="1600" dirty="0">
                          <a:latin typeface="Gramatika-Medium" panose="00000600000000000000" charset="0"/>
                        </a:rPr>
                        <a:t> руб.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93477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 bwMode="auto">
          <a:xfrm>
            <a:off x="481952" y="4699755"/>
            <a:ext cx="1265691" cy="704917"/>
          </a:xfrm>
          <a:prstGeom prst="rect">
            <a:avLst/>
          </a:prstGeom>
          <a:solidFill>
            <a:schemeClr val="bg1"/>
          </a:solidFill>
          <a:ln w="57150" cap="rnd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2" name="Группа 1"/>
          <p:cNvGrpSpPr/>
          <p:nvPr/>
        </p:nvGrpSpPr>
        <p:grpSpPr bwMode="auto">
          <a:xfrm>
            <a:off x="7725855" y="-1505528"/>
            <a:ext cx="5407146" cy="9324574"/>
            <a:chOff x="7236328" y="-1496291"/>
            <a:chExt cx="5407146" cy="9324574"/>
          </a:xfrm>
        </p:grpSpPr>
        <p:sp>
          <p:nvSpPr>
            <p:cNvPr id="16" name="Шеврон 15"/>
            <p:cNvSpPr/>
            <p:nvPr/>
          </p:nvSpPr>
          <p:spPr bwMode="auto">
            <a:xfrm>
              <a:off x="7236328" y="-669563"/>
              <a:ext cx="3436779" cy="7527563"/>
            </a:xfrm>
            <a:prstGeom prst="chevron">
              <a:avLst>
                <a:gd name="adj" fmla="val 65143"/>
              </a:avLst>
            </a:prstGeom>
            <a:solidFill>
              <a:schemeClr val="bg1">
                <a:lumMod val="65000"/>
                <a:alpha val="49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7" name="Шеврон 16"/>
            <p:cNvSpPr/>
            <p:nvPr/>
          </p:nvSpPr>
          <p:spPr bwMode="auto">
            <a:xfrm>
              <a:off x="8165232" y="-152401"/>
              <a:ext cx="3643656" cy="7980684"/>
            </a:xfrm>
            <a:prstGeom prst="chevron">
              <a:avLst>
                <a:gd name="adj" fmla="val 65143"/>
              </a:avLst>
            </a:prstGeom>
            <a:solidFill>
              <a:schemeClr val="bg1">
                <a:lumMod val="95000"/>
                <a:alpha val="49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8" name="Шеврон 17"/>
            <p:cNvSpPr/>
            <p:nvPr/>
          </p:nvSpPr>
          <p:spPr bwMode="auto">
            <a:xfrm flipH="1">
              <a:off x="10529555" y="-1496291"/>
              <a:ext cx="2113919" cy="7680035"/>
            </a:xfrm>
            <a:prstGeom prst="chevron">
              <a:avLst>
                <a:gd name="adj" fmla="val 98962"/>
              </a:avLst>
            </a:prstGeom>
            <a:solidFill>
              <a:schemeClr val="bg1">
                <a:lumMod val="75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</p:grp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0975889" y="151286"/>
            <a:ext cx="704478" cy="89556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830773" y="151286"/>
            <a:ext cx="943901" cy="9439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 bwMode="auto">
          <a:xfrm>
            <a:off x="1361586" y="1021395"/>
            <a:ext cx="84603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000" dirty="0">
                <a:latin typeface="Gramatika-Bold"/>
              </a:rPr>
              <a:t>Поддержка участников СВО и членов их семей</a:t>
            </a:r>
            <a:endParaRPr dirty="0"/>
          </a:p>
        </p:txBody>
      </p:sp>
      <p:sp>
        <p:nvSpPr>
          <p:cNvPr id="25" name="TextBox 24"/>
          <p:cNvSpPr txBox="1"/>
          <p:nvPr/>
        </p:nvSpPr>
        <p:spPr bwMode="auto">
          <a:xfrm>
            <a:off x="864453" y="4084131"/>
            <a:ext cx="67643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Symbol"/>
              <a:buChar char="ñ"/>
              <a:defRPr/>
            </a:pPr>
            <a:r>
              <a:rPr lang="ru-RU" dirty="0">
                <a:latin typeface="+mj-lt"/>
              </a:rPr>
              <a:t>Закон Нижегородской области «О внесении изменений в Закон «О квотировании рабочих мест» (2025 г.):</a:t>
            </a:r>
          </a:p>
        </p:txBody>
      </p:sp>
      <p:sp>
        <p:nvSpPr>
          <p:cNvPr id="27" name="TextBox 26"/>
          <p:cNvSpPr txBox="1"/>
          <p:nvPr/>
        </p:nvSpPr>
        <p:spPr bwMode="auto">
          <a:xfrm>
            <a:off x="1886584" y="4893105"/>
            <a:ext cx="52157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Работодатели с численностью сотрудников</a:t>
            </a:r>
            <a:r>
              <a:rPr lang="ru-RU" dirty="0">
                <a:solidFill>
                  <a:srgbClr val="0070C0"/>
                </a:solidFill>
              </a:rPr>
              <a:t> </a:t>
            </a:r>
            <a:r>
              <a:rPr lang="ru-RU" dirty="0">
                <a:solidFill>
                  <a:srgbClr val="0070C0"/>
                </a:solidFill>
                <a:latin typeface="+mj-lt"/>
              </a:rPr>
              <a:t>свыше 100 человек</a:t>
            </a:r>
            <a:r>
              <a:rPr lang="ru-RU" dirty="0"/>
              <a:t> обязаны выделять квоту для трудоустройства участников СВО.</a:t>
            </a:r>
          </a:p>
        </p:txBody>
      </p:sp>
      <p:sp>
        <p:nvSpPr>
          <p:cNvPr id="28" name="Двойные круглые скобки 27"/>
          <p:cNvSpPr/>
          <p:nvPr/>
        </p:nvSpPr>
        <p:spPr bwMode="auto">
          <a:xfrm>
            <a:off x="7944143" y="4080000"/>
            <a:ext cx="3379138" cy="2191253"/>
          </a:xfrm>
          <a:prstGeom prst="bracketPair">
            <a:avLst>
              <a:gd name="adj" fmla="val 8667"/>
            </a:avLst>
          </a:prstGeom>
          <a:ln w="63500">
            <a:gradFill>
              <a:gsLst>
                <a:gs pos="0">
                  <a:srgbClr val="FF0000"/>
                </a:gs>
                <a:gs pos="100000">
                  <a:srgbClr val="00B0F0"/>
                </a:gs>
              </a:gsLst>
              <a:lin ang="5400000" scaled="1"/>
            </a:gra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9" name="Двойные круглые скобки 28"/>
          <p:cNvSpPr/>
          <p:nvPr/>
        </p:nvSpPr>
        <p:spPr bwMode="auto">
          <a:xfrm>
            <a:off x="498368" y="4088194"/>
            <a:ext cx="7201381" cy="2163657"/>
          </a:xfrm>
          <a:prstGeom prst="bracketPair">
            <a:avLst>
              <a:gd name="adj" fmla="val 7546"/>
            </a:avLst>
          </a:prstGeom>
          <a:ln w="63500">
            <a:gradFill>
              <a:gsLst>
                <a:gs pos="0">
                  <a:srgbClr val="FF0000"/>
                </a:gs>
                <a:gs pos="100000">
                  <a:srgbClr val="00B0F0"/>
                </a:gs>
              </a:gsLst>
              <a:lin ang="5400000" scaled="1"/>
            </a:gra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4" name="object 82"/>
          <p:cNvSpPr/>
          <p:nvPr/>
        </p:nvSpPr>
        <p:spPr bwMode="auto">
          <a:xfrm>
            <a:off x="-2513027" y="5241211"/>
            <a:ext cx="21590" cy="21590"/>
          </a:xfrm>
          <a:custGeom>
            <a:avLst/>
            <a:gdLst/>
            <a:ahLst/>
            <a:cxnLst/>
            <a:rect l="l" t="t" r="r" b="b"/>
            <a:pathLst>
              <a:path w="21590" h="21589" extrusionOk="0">
                <a:moveTo>
                  <a:pt x="15316" y="0"/>
                </a:moveTo>
                <a:lnTo>
                  <a:pt x="4102" y="1079"/>
                </a:lnTo>
                <a:lnTo>
                  <a:pt x="0" y="6057"/>
                </a:lnTo>
                <a:lnTo>
                  <a:pt x="1079" y="17271"/>
                </a:lnTo>
                <a:lnTo>
                  <a:pt x="6057" y="21386"/>
                </a:lnTo>
                <a:lnTo>
                  <a:pt x="17271" y="20307"/>
                </a:lnTo>
                <a:lnTo>
                  <a:pt x="21374" y="15328"/>
                </a:lnTo>
                <a:lnTo>
                  <a:pt x="20294" y="4114"/>
                </a:lnTo>
                <a:lnTo>
                  <a:pt x="1531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1133476" y="5266125"/>
            <a:ext cx="77984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br>
              <a:rPr lang="ru-RU"/>
            </a:br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917878" y="4923205"/>
            <a:ext cx="915282" cy="915282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E0EDC60-8D42-4261-8BCF-EC910EA0E3AC}" type="slidenum">
              <a:rPr lang="ru-RU"/>
              <a:t>13</a:t>
            </a:fld>
            <a:endParaRPr lang="ru-RU"/>
          </a:p>
        </p:txBody>
      </p:sp>
      <p:grpSp>
        <p:nvGrpSpPr>
          <p:cNvPr id="39" name="Группа 38"/>
          <p:cNvGrpSpPr/>
          <p:nvPr/>
        </p:nvGrpSpPr>
        <p:grpSpPr bwMode="auto">
          <a:xfrm>
            <a:off x="1018833" y="900363"/>
            <a:ext cx="313040" cy="313040"/>
            <a:chOff x="550049" y="1068773"/>
            <a:chExt cx="313040" cy="313040"/>
          </a:xfrm>
        </p:grpSpPr>
        <p:sp>
          <p:nvSpPr>
            <p:cNvPr id="40" name="Овал 39"/>
            <p:cNvSpPr/>
            <p:nvPr/>
          </p:nvSpPr>
          <p:spPr bwMode="auto">
            <a:xfrm flipH="1" flipV="1">
              <a:off x="560127" y="1191699"/>
              <a:ext cx="129553" cy="129553"/>
            </a:xfrm>
            <a:prstGeom prst="ellipse">
              <a:avLst/>
            </a:prstGeom>
            <a:solidFill>
              <a:srgbClr val="00B0F0"/>
            </a:solidFill>
            <a:ln w="57150" cap="rnd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1" name="Овал 40"/>
            <p:cNvSpPr/>
            <p:nvPr/>
          </p:nvSpPr>
          <p:spPr bwMode="auto">
            <a:xfrm flipH="1" flipV="1">
              <a:off x="732873" y="1202245"/>
              <a:ext cx="129553" cy="129553"/>
            </a:xfrm>
            <a:prstGeom prst="ellipse">
              <a:avLst/>
            </a:prstGeom>
            <a:solidFill>
              <a:srgbClr val="FF0000"/>
            </a:solidFill>
            <a:ln w="57150" cap="rnd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42" name="Рисунок 41"/>
            <p:cNvPicPr>
              <a:picLocks noChangeAspect="1"/>
            </p:cNvPicPr>
            <p:nvPr/>
          </p:nvPicPr>
          <p:blipFill>
            <a:blip r:embed="rId5"/>
            <a:stretch/>
          </p:blipFill>
          <p:spPr bwMode="auto">
            <a:xfrm flipH="1" flipV="1">
              <a:off x="550049" y="1068773"/>
              <a:ext cx="313040" cy="313040"/>
            </a:xfrm>
            <a:prstGeom prst="rect">
              <a:avLst/>
            </a:prstGeom>
          </p:spPr>
        </p:pic>
      </p:grpSp>
      <p:sp>
        <p:nvSpPr>
          <p:cNvPr id="43" name="TextBox 42"/>
          <p:cNvSpPr txBox="1"/>
          <p:nvPr/>
        </p:nvSpPr>
        <p:spPr bwMode="auto">
          <a:xfrm>
            <a:off x="1356457" y="1629035"/>
            <a:ext cx="7692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dirty="0"/>
              <a:t>В регионе действует </a:t>
            </a:r>
            <a:r>
              <a:rPr lang="ru-RU" dirty="0">
                <a:solidFill>
                  <a:srgbClr val="0070C0"/>
                </a:solidFill>
                <a:latin typeface="Gramatika-Bold"/>
              </a:rPr>
              <a:t>более 50 региональных мер поддержки.</a:t>
            </a:r>
          </a:p>
        </p:txBody>
      </p:sp>
      <p:sp>
        <p:nvSpPr>
          <p:cNvPr id="58" name="TextBox 57"/>
          <p:cNvSpPr txBox="1"/>
          <p:nvPr/>
        </p:nvSpPr>
        <p:spPr bwMode="auto">
          <a:xfrm>
            <a:off x="702825" y="2331441"/>
            <a:ext cx="24863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000" dirty="0">
                <a:solidFill>
                  <a:srgbClr val="0070C0"/>
                </a:solidFill>
                <a:latin typeface="Gramatika-Bold"/>
              </a:rPr>
              <a:t>50% компенсация</a:t>
            </a:r>
          </a:p>
          <a:p>
            <a:pPr>
              <a:defRPr/>
            </a:pPr>
            <a:r>
              <a:rPr lang="ru-RU" dirty="0"/>
              <a:t>расходов на оплату ЖКХ</a:t>
            </a:r>
          </a:p>
        </p:txBody>
      </p:sp>
      <p:sp>
        <p:nvSpPr>
          <p:cNvPr id="59" name="TextBox 58"/>
          <p:cNvSpPr txBox="1"/>
          <p:nvPr/>
        </p:nvSpPr>
        <p:spPr bwMode="auto">
          <a:xfrm>
            <a:off x="3371312" y="2287040"/>
            <a:ext cx="284105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000" dirty="0">
                <a:solidFill>
                  <a:srgbClr val="0070C0"/>
                </a:solidFill>
                <a:latin typeface="Gramatika-Bold"/>
              </a:rPr>
              <a:t>10 000 руб.</a:t>
            </a:r>
          </a:p>
          <a:p>
            <a:pPr>
              <a:defRPr/>
            </a:pPr>
            <a:r>
              <a:rPr lang="ru-RU" dirty="0"/>
              <a:t>ежемесячные детские выплаты на каждого несовершеннолетнего ребенка</a:t>
            </a:r>
          </a:p>
        </p:txBody>
      </p:sp>
      <p:sp>
        <p:nvSpPr>
          <p:cNvPr id="60" name="TextBox 59"/>
          <p:cNvSpPr txBox="1"/>
          <p:nvPr/>
        </p:nvSpPr>
        <p:spPr bwMode="auto">
          <a:xfrm>
            <a:off x="8509539" y="2275533"/>
            <a:ext cx="271963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000" dirty="0">
                <a:solidFill>
                  <a:srgbClr val="0070C0"/>
                </a:solidFill>
                <a:latin typeface="+mj-lt"/>
              </a:rPr>
              <a:t>10 000 руб. </a:t>
            </a:r>
            <a:r>
              <a:rPr lang="ru-RU" dirty="0"/>
              <a:t>ежемесячно на семью с доходом ниже прожиточного минимума</a:t>
            </a:r>
          </a:p>
        </p:txBody>
      </p:sp>
      <p:sp>
        <p:nvSpPr>
          <p:cNvPr id="62" name="TextBox 61"/>
          <p:cNvSpPr txBox="1"/>
          <p:nvPr/>
        </p:nvSpPr>
        <p:spPr bwMode="auto">
          <a:xfrm>
            <a:off x="6337952" y="2308305"/>
            <a:ext cx="19514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000" dirty="0">
                <a:solidFill>
                  <a:srgbClr val="0070C0"/>
                </a:solidFill>
                <a:latin typeface="Gramatika-Bold"/>
              </a:rPr>
              <a:t>10 000 руб.</a:t>
            </a:r>
          </a:p>
          <a:p>
            <a:pPr>
              <a:defRPr/>
            </a:pPr>
            <a:r>
              <a:rPr lang="ru-RU" dirty="0"/>
              <a:t>беременным женам</a:t>
            </a:r>
          </a:p>
        </p:txBody>
      </p:sp>
      <p:sp>
        <p:nvSpPr>
          <p:cNvPr id="63" name="Фигура, имеющая форму буквы L 62"/>
          <p:cNvSpPr/>
          <p:nvPr/>
        </p:nvSpPr>
        <p:spPr bwMode="auto">
          <a:xfrm rot="5400000">
            <a:off x="665108" y="2306585"/>
            <a:ext cx="312989" cy="276495"/>
          </a:xfrm>
          <a:prstGeom prst="corner">
            <a:avLst>
              <a:gd name="adj1" fmla="val 0"/>
              <a:gd name="adj2" fmla="val 0"/>
            </a:avLst>
          </a:prstGeom>
          <a:noFill/>
          <a:ln w="57150" cap="rnd">
            <a:gradFill>
              <a:gsLst>
                <a:gs pos="0">
                  <a:srgbClr val="FF0000">
                    <a:lumMod val="100000"/>
                  </a:srgbClr>
                </a:gs>
                <a:gs pos="100000">
                  <a:srgbClr val="00B0F0"/>
                </a:gs>
              </a:gsLst>
              <a:lin ang="3000000" scaled="0"/>
            </a:gra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600"/>
          </a:p>
        </p:txBody>
      </p:sp>
      <p:sp>
        <p:nvSpPr>
          <p:cNvPr id="64" name="Фигура, имеющая форму буквы L 63"/>
          <p:cNvSpPr/>
          <p:nvPr/>
        </p:nvSpPr>
        <p:spPr bwMode="auto">
          <a:xfrm rot="5400000">
            <a:off x="3351142" y="2300804"/>
            <a:ext cx="312989" cy="276495"/>
          </a:xfrm>
          <a:prstGeom prst="corner">
            <a:avLst>
              <a:gd name="adj1" fmla="val 0"/>
              <a:gd name="adj2" fmla="val 0"/>
            </a:avLst>
          </a:prstGeom>
          <a:noFill/>
          <a:ln w="57150" cap="rnd">
            <a:gradFill>
              <a:gsLst>
                <a:gs pos="0">
                  <a:srgbClr val="FF0000">
                    <a:lumMod val="100000"/>
                  </a:srgbClr>
                </a:gs>
                <a:gs pos="100000">
                  <a:srgbClr val="00B0F0"/>
                </a:gs>
              </a:gsLst>
              <a:lin ang="3000000" scaled="0"/>
            </a:gra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600"/>
          </a:p>
        </p:txBody>
      </p:sp>
      <p:sp>
        <p:nvSpPr>
          <p:cNvPr id="65" name="Фигура, имеющая форму буквы L 64"/>
          <p:cNvSpPr/>
          <p:nvPr/>
        </p:nvSpPr>
        <p:spPr bwMode="auto">
          <a:xfrm rot="5400000">
            <a:off x="6283950" y="2300803"/>
            <a:ext cx="312989" cy="276495"/>
          </a:xfrm>
          <a:prstGeom prst="corner">
            <a:avLst>
              <a:gd name="adj1" fmla="val 0"/>
              <a:gd name="adj2" fmla="val 0"/>
            </a:avLst>
          </a:prstGeom>
          <a:noFill/>
          <a:ln w="57150" cap="rnd">
            <a:gradFill>
              <a:gsLst>
                <a:gs pos="0">
                  <a:srgbClr val="FF0000">
                    <a:lumMod val="100000"/>
                  </a:srgbClr>
                </a:gs>
                <a:gs pos="100000">
                  <a:srgbClr val="00B0F0"/>
                </a:gs>
              </a:gsLst>
              <a:lin ang="3000000" scaled="0"/>
            </a:gra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600"/>
          </a:p>
        </p:txBody>
      </p:sp>
      <p:sp>
        <p:nvSpPr>
          <p:cNvPr id="66" name="Фигура, имеющая форму буквы L 65"/>
          <p:cNvSpPr/>
          <p:nvPr/>
        </p:nvSpPr>
        <p:spPr bwMode="auto">
          <a:xfrm rot="5400000">
            <a:off x="8474949" y="2273626"/>
            <a:ext cx="312989" cy="276495"/>
          </a:xfrm>
          <a:prstGeom prst="corner">
            <a:avLst>
              <a:gd name="adj1" fmla="val 0"/>
              <a:gd name="adj2" fmla="val 0"/>
            </a:avLst>
          </a:prstGeom>
          <a:noFill/>
          <a:ln w="57150" cap="rnd">
            <a:gradFill>
              <a:gsLst>
                <a:gs pos="0">
                  <a:srgbClr val="FF0000">
                    <a:lumMod val="100000"/>
                  </a:srgbClr>
                </a:gs>
                <a:gs pos="100000">
                  <a:srgbClr val="00B0F0"/>
                </a:gs>
              </a:gsLst>
              <a:lin ang="3000000" scaled="0"/>
            </a:gra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600"/>
          </a:p>
        </p:txBody>
      </p:sp>
      <p:sp>
        <p:nvSpPr>
          <p:cNvPr id="67" name="TextBox 66"/>
          <p:cNvSpPr txBox="1"/>
          <p:nvPr/>
        </p:nvSpPr>
        <p:spPr bwMode="auto">
          <a:xfrm>
            <a:off x="8065835" y="4141500"/>
            <a:ext cx="7270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Symbol"/>
              <a:buChar char="ñ"/>
              <a:defRPr/>
            </a:pPr>
            <a:r>
              <a:rPr lang="ru-RU" dirty="0">
                <a:latin typeface="+mj-lt"/>
              </a:rPr>
              <a:t>Гуманитарная помощь:</a:t>
            </a:r>
          </a:p>
        </p:txBody>
      </p:sp>
      <p:sp>
        <p:nvSpPr>
          <p:cNvPr id="68" name="TextBox 67"/>
          <p:cNvSpPr txBox="1"/>
          <p:nvPr/>
        </p:nvSpPr>
        <p:spPr bwMode="auto">
          <a:xfrm>
            <a:off x="8240025" y="4689452"/>
            <a:ext cx="301967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Собрано и отправлено </a:t>
            </a:r>
            <a:r>
              <a:rPr lang="ru-RU" dirty="0">
                <a:solidFill>
                  <a:srgbClr val="0070C0"/>
                </a:solidFill>
                <a:latin typeface="+mj-lt"/>
              </a:rPr>
              <a:t>более 400 тонн</a:t>
            </a:r>
            <a:r>
              <a:rPr lang="ru-RU" dirty="0"/>
              <a:t> самого необходимого в зону СВО и пострадавшие регионы.</a:t>
            </a:r>
          </a:p>
        </p:txBody>
      </p:sp>
      <p:sp>
        <p:nvSpPr>
          <p:cNvPr id="69" name="TextBox 68"/>
          <p:cNvSpPr txBox="1"/>
          <p:nvPr/>
        </p:nvSpPr>
        <p:spPr bwMode="auto">
          <a:xfrm>
            <a:off x="248473" y="200119"/>
            <a:ext cx="93762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ru-RU" sz="1600" dirty="0">
                <a:latin typeface="+mj-lt"/>
              </a:rPr>
              <a:t>СОЦИАЛЬНАЯ ПОЛИТИКА</a:t>
            </a:r>
            <a:r>
              <a:rPr lang="ru-RU" sz="1000" dirty="0">
                <a:latin typeface="+mj-lt"/>
              </a:rPr>
              <a:t> </a:t>
            </a:r>
            <a:r>
              <a:rPr lang="ru-RU" sz="1000" dirty="0"/>
              <a:t> МОЛОДЕЖНАЯ ПОЛИТИКА  ЖИЛИЩНАЯ ПОЛИТИКА И БЛАГОУСТРОЙСТВО  СПОРТ  ЭКОЛОГИЯ И ОКРУЖАЮЩАЯ СРЕДА  КУЛЬТУРА И ТУРИЗМ  СВЯЗЬ  ЭКОНОМИКА  ДОРОГИ, ТРАНСПОРТ, ИНФРАСТРУКТУРА  КОМПЛЕКСНОЕ РАЗВИТИЕ СЕЛЬСКИХ ТЕРРИТОРИЙ</a:t>
            </a:r>
          </a:p>
        </p:txBody>
      </p:sp>
    </p:spTree>
    <p:extLst>
      <p:ext uri="{BB962C8B-B14F-4D97-AF65-F5344CB8AC3E}">
        <p14:creationId xmlns:p14="http://schemas.microsoft.com/office/powerpoint/2010/main" val="32744482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7310785" y="3158786"/>
            <a:ext cx="3228773" cy="2165514"/>
          </a:xfrm>
          <a:prstGeom prst="rect">
            <a:avLst/>
          </a:prstGeom>
          <a:solidFill>
            <a:schemeClr val="bg1"/>
          </a:solidFill>
          <a:ln w="57150" cap="rnd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Шеврон 26"/>
          <p:cNvSpPr/>
          <p:nvPr/>
        </p:nvSpPr>
        <p:spPr>
          <a:xfrm>
            <a:off x="7543396" y="-334782"/>
            <a:ext cx="3938185" cy="7192782"/>
          </a:xfrm>
          <a:prstGeom prst="chevron">
            <a:avLst>
              <a:gd name="adj" fmla="val 65143"/>
            </a:avLst>
          </a:prstGeom>
          <a:solidFill>
            <a:schemeClr val="bg1">
              <a:lumMod val="6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Шеврон 28"/>
          <p:cNvSpPr/>
          <p:nvPr/>
        </p:nvSpPr>
        <p:spPr>
          <a:xfrm flipH="1">
            <a:off x="10529555" y="-1496291"/>
            <a:ext cx="2113919" cy="7680036"/>
          </a:xfrm>
          <a:prstGeom prst="chevron">
            <a:avLst>
              <a:gd name="adj" fmla="val 98962"/>
            </a:avLst>
          </a:prstGeom>
          <a:solidFill>
            <a:schemeClr val="bg1">
              <a:lumMod val="75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73894" y="38557"/>
            <a:ext cx="704478" cy="895567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EDC60-8D42-4261-8BCF-EC910EA0E3AC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28" name="Шеврон 27"/>
          <p:cNvSpPr/>
          <p:nvPr/>
        </p:nvSpPr>
        <p:spPr>
          <a:xfrm>
            <a:off x="8548343" y="-437834"/>
            <a:ext cx="3643657" cy="7980684"/>
          </a:xfrm>
          <a:prstGeom prst="chevron">
            <a:avLst>
              <a:gd name="adj" fmla="val 65143"/>
            </a:avLst>
          </a:prstGeom>
          <a:solidFill>
            <a:schemeClr val="bg1">
              <a:lumMod val="9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90D13A4F-764D-42BD-996A-D3189DB38560}"/>
              </a:ext>
            </a:extLst>
          </p:cNvPr>
          <p:cNvSpPr/>
          <p:nvPr/>
        </p:nvSpPr>
        <p:spPr>
          <a:xfrm>
            <a:off x="3643658" y="1009218"/>
            <a:ext cx="8254981" cy="5086580"/>
          </a:xfrm>
          <a:prstGeom prst="rect">
            <a:avLst/>
          </a:prstGeom>
          <a:noFill/>
          <a:ln w="41275" cap="rnd">
            <a:gradFill>
              <a:gsLst>
                <a:gs pos="0">
                  <a:srgbClr val="FF0000">
                    <a:lumMod val="100000"/>
                  </a:srgbClr>
                </a:gs>
                <a:gs pos="100000">
                  <a:srgbClr val="00B0F0"/>
                </a:gs>
              </a:gsLst>
              <a:lin ang="5400000" scaled="0"/>
            </a:gra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A07BF6C-CAD3-4CF2-A895-92F89BD3D641}"/>
              </a:ext>
            </a:extLst>
          </p:cNvPr>
          <p:cNvSpPr txBox="1"/>
          <p:nvPr/>
        </p:nvSpPr>
        <p:spPr>
          <a:xfrm>
            <a:off x="3829318" y="1276450"/>
            <a:ext cx="7964573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latin typeface="Gramatika-Bold" panose="00000800000000000000" pitchFamily="2" charset="0"/>
              </a:rPr>
              <a:t>СМОТРАКОВА НАТАЛЬЯ БОРИСОВНА</a:t>
            </a:r>
          </a:p>
          <a:p>
            <a:endParaRPr lang="ru-RU" sz="2000" dirty="0">
              <a:latin typeface="Gramatika-Bold" panose="00000800000000000000" pitchFamily="2" charset="0"/>
            </a:endParaRPr>
          </a:p>
          <a:p>
            <a:endParaRPr lang="ru-RU" sz="2000" dirty="0">
              <a:latin typeface="Gramatika-Bold" panose="00000800000000000000" pitchFamily="2" charset="0"/>
            </a:endParaRPr>
          </a:p>
          <a:p>
            <a:endParaRPr lang="ru-RU" sz="2200" dirty="0">
              <a:latin typeface="Gramatika-Medium" panose="00000600000000000000" charset="0"/>
            </a:endParaRPr>
          </a:p>
          <a:p>
            <a:r>
              <a:rPr lang="ru-RU" sz="2200" u="sng" dirty="0">
                <a:latin typeface="Gramatika-Medium" panose="00000600000000000000" charset="0"/>
              </a:rPr>
              <a:t>Округ:</a:t>
            </a:r>
          </a:p>
          <a:p>
            <a:r>
              <a:rPr lang="ru-RU" sz="2200" dirty="0">
                <a:latin typeface="Gramatika-Medium" panose="00000600000000000000" charset="0"/>
              </a:rPr>
              <a:t>(округ № 9) </a:t>
            </a:r>
            <a:r>
              <a:rPr lang="ru-RU" sz="2200" dirty="0" err="1">
                <a:latin typeface="Gramatika-Medium" panose="00000600000000000000" charset="0"/>
              </a:rPr>
              <a:t>Приокский</a:t>
            </a:r>
            <a:r>
              <a:rPr lang="ru-RU" sz="2200" dirty="0">
                <a:latin typeface="Gramatika-Medium" panose="00000600000000000000" charset="0"/>
              </a:rPr>
              <a:t> район, Новинский сельсовет и часть Автозаводского района г. Нижний Новгород</a:t>
            </a:r>
          </a:p>
          <a:p>
            <a:endParaRPr lang="ru-RU" sz="2200" dirty="0">
              <a:latin typeface="Gramatika-Medium" panose="00000600000000000000" charset="0"/>
            </a:endParaRPr>
          </a:p>
          <a:p>
            <a:r>
              <a:rPr lang="ru-RU" sz="2200" u="sng" dirty="0">
                <a:latin typeface="Gramatika-Medium" panose="00000600000000000000" charset="0"/>
              </a:rPr>
              <a:t>Фракция: </a:t>
            </a:r>
            <a:r>
              <a:rPr lang="ru-RU" sz="2200" dirty="0">
                <a:latin typeface="Gramatika-Medium" panose="00000600000000000000" charset="0"/>
              </a:rPr>
              <a:t>ЕДИНАЯ РОССИЯ</a:t>
            </a:r>
          </a:p>
          <a:p>
            <a:endParaRPr lang="ru-RU" sz="2200" dirty="0">
              <a:latin typeface="Gramatika-Medium" panose="00000600000000000000" charset="0"/>
            </a:endParaRPr>
          </a:p>
          <a:p>
            <a:r>
              <a:rPr lang="ru-RU" sz="2200" u="sng" dirty="0">
                <a:latin typeface="Gramatika-Medium" panose="00000600000000000000" charset="0"/>
              </a:rPr>
              <a:t>Председатель </a:t>
            </a:r>
            <a:r>
              <a:rPr lang="ru-RU" sz="2200" dirty="0">
                <a:latin typeface="Gramatika-Medium" panose="00000600000000000000" charset="0"/>
              </a:rPr>
              <a:t>комитета Законодательного Собрания по социальным вопросам</a:t>
            </a:r>
          </a:p>
          <a:p>
            <a:endParaRPr lang="ru-RU" dirty="0"/>
          </a:p>
          <a:p>
            <a:endParaRPr lang="ru-RU" sz="2000" dirty="0">
              <a:latin typeface="Gramatika-Bold" panose="00000800000000000000" pitchFamily="2" charset="0"/>
            </a:endParaRPr>
          </a:p>
        </p:txBody>
      </p:sp>
      <p:pic>
        <p:nvPicPr>
          <p:cNvPr id="24" name="Picture 2" descr="https://sun9-3.userapi.com/s/v1/ig2/UrKXthbmMadfkcIRdZhvFQn_r1E-zNr4aXVSKP26qnYKaB89WRKk9MK1pt7nR2252vJ-J080rx3v6Kqgchj8Emit.jpg?quality=95&amp;as=32x21,48x32,72x48,108x72,160x107,240x160,360x240,480x320,540x360,640x427,720x480,864x576&amp;from=bu&amp;u=LneJNfsgA8dCTVi9aSK5k9pvyMrcIYcNd2zmw4Gm3l8&amp;cs=864x0">
            <a:extLst>
              <a:ext uri="{FF2B5EF4-FFF2-40B4-BE49-F238E27FC236}">
                <a16:creationId xmlns:a16="http://schemas.microsoft.com/office/drawing/2014/main" id="{35E31BFB-85EE-48B1-B761-5587F976F9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75" t="6980" r="10910"/>
          <a:stretch/>
        </p:blipFill>
        <p:spPr bwMode="auto">
          <a:xfrm>
            <a:off x="86545" y="1614176"/>
            <a:ext cx="3400149" cy="29279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8FA77CF-2FC7-441A-BE13-B93CA6B1839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7803" y="105098"/>
            <a:ext cx="2005296" cy="8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5731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Шеврон 26"/>
          <p:cNvSpPr/>
          <p:nvPr/>
        </p:nvSpPr>
        <p:spPr>
          <a:xfrm>
            <a:off x="7458614" y="-463375"/>
            <a:ext cx="3436780" cy="7527563"/>
          </a:xfrm>
          <a:prstGeom prst="chevron">
            <a:avLst>
              <a:gd name="adj" fmla="val 65143"/>
            </a:avLst>
          </a:prstGeom>
          <a:solidFill>
            <a:schemeClr val="bg1">
              <a:lumMod val="6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Шеврон 28"/>
          <p:cNvSpPr/>
          <p:nvPr/>
        </p:nvSpPr>
        <p:spPr>
          <a:xfrm flipH="1">
            <a:off x="10529555" y="-1496291"/>
            <a:ext cx="2113919" cy="7680036"/>
          </a:xfrm>
          <a:prstGeom prst="chevron">
            <a:avLst>
              <a:gd name="adj" fmla="val 98962"/>
            </a:avLst>
          </a:prstGeom>
          <a:solidFill>
            <a:schemeClr val="bg1">
              <a:lumMod val="75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5015" y="141572"/>
            <a:ext cx="704478" cy="895567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5108" y="141572"/>
            <a:ext cx="943901" cy="943901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EDC60-8D42-4261-8BCF-EC910EA0E3AC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2552938" y="2596959"/>
            <a:ext cx="6240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+mj-lt"/>
              </a:rPr>
              <a:t>заседаний Законодательного Собрания Нижегородской области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598" y="485308"/>
            <a:ext cx="13024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72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23033" y="3419197"/>
            <a:ext cx="16001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>
                <a:solidFill>
                  <a:srgbClr val="0070C0"/>
                </a:solidFill>
                <a:latin typeface="+mj-lt"/>
              </a:rPr>
              <a:t>1600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569985" y="3676041"/>
            <a:ext cx="27638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+mj-lt"/>
              </a:rPr>
              <a:t>вопросов рассмотрено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19613" y="3497531"/>
            <a:ext cx="54213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>
                <a:solidFill>
                  <a:srgbClr val="0070C0"/>
                </a:solidFill>
                <a:latin typeface="+mj-lt"/>
              </a:rPr>
              <a:t>&gt;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58983" y="2118388"/>
            <a:ext cx="8057395" cy="3157669"/>
          </a:xfrm>
          <a:prstGeom prst="rect">
            <a:avLst/>
          </a:prstGeom>
          <a:noFill/>
          <a:ln w="57150" cap="rnd">
            <a:gradFill>
              <a:gsLst>
                <a:gs pos="0">
                  <a:srgbClr val="FF0000">
                    <a:lumMod val="100000"/>
                  </a:srgbClr>
                </a:gs>
                <a:gs pos="100000">
                  <a:srgbClr val="00B0F0"/>
                </a:gs>
              </a:gsLst>
              <a:lin ang="5400000" scaled="0"/>
            </a:gra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Шеврон 27"/>
          <p:cNvSpPr/>
          <p:nvPr/>
        </p:nvSpPr>
        <p:spPr>
          <a:xfrm>
            <a:off x="8165232" y="-152401"/>
            <a:ext cx="3643657" cy="7980684"/>
          </a:xfrm>
          <a:prstGeom prst="chevron">
            <a:avLst>
              <a:gd name="adj" fmla="val 65143"/>
            </a:avLst>
          </a:prstGeom>
          <a:solidFill>
            <a:schemeClr val="bg1">
              <a:lumMod val="9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D6B66A4-3A60-4AFB-8730-068EBD2BE5D0}"/>
              </a:ext>
            </a:extLst>
          </p:cNvPr>
          <p:cNvSpPr txBox="1"/>
          <p:nvPr/>
        </p:nvSpPr>
        <p:spPr>
          <a:xfrm>
            <a:off x="2551975" y="4559361"/>
            <a:ext cx="4886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+mj-lt"/>
              </a:rPr>
              <a:t>Законов Нижегородской области принято</a:t>
            </a:r>
          </a:p>
        </p:txBody>
      </p:sp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5F64C456-5333-4269-9CD8-2FFFF2C4CF3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4501" y="221472"/>
            <a:ext cx="2005296" cy="864000"/>
          </a:xfrm>
          <a:prstGeom prst="rect">
            <a:avLst/>
          </a:prstGeom>
        </p:spPr>
      </p:pic>
      <p:pic>
        <p:nvPicPr>
          <p:cNvPr id="21" name="Picture 6" descr="заседание комитетов 2.jpg">
            <a:extLst>
              <a:ext uri="{FF2B5EF4-FFF2-40B4-BE49-F238E27FC236}">
                <a16:creationId xmlns:a16="http://schemas.microsoft.com/office/drawing/2014/main" id="{604B0E28-E89B-42D1-8036-4FFDFC4F3A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3731" y="4426031"/>
            <a:ext cx="3265111" cy="22065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0F875ABB-FABE-41F0-9BB5-B1AD06E1AB7F}"/>
              </a:ext>
            </a:extLst>
          </p:cNvPr>
          <p:cNvSpPr txBox="1"/>
          <p:nvPr/>
        </p:nvSpPr>
        <p:spPr>
          <a:xfrm>
            <a:off x="841648" y="4328528"/>
            <a:ext cx="127791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>
                <a:solidFill>
                  <a:srgbClr val="0070C0"/>
                </a:solidFill>
                <a:latin typeface="+mj-lt"/>
              </a:rPr>
              <a:t>750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02DE54B-5A7B-428D-99AB-D239A48DD275}"/>
              </a:ext>
            </a:extLst>
          </p:cNvPr>
          <p:cNvSpPr txBox="1"/>
          <p:nvPr/>
        </p:nvSpPr>
        <p:spPr>
          <a:xfrm>
            <a:off x="319613" y="4293457"/>
            <a:ext cx="54213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>
                <a:solidFill>
                  <a:srgbClr val="0070C0"/>
                </a:solidFill>
                <a:latin typeface="+mj-lt"/>
              </a:rPr>
              <a:t>&gt;</a:t>
            </a:r>
          </a:p>
        </p:txBody>
      </p:sp>
      <p:pic>
        <p:nvPicPr>
          <p:cNvPr id="31" name="Picture 2" descr="https://sun9-78.userapi.com/s/v1/ig2/B0gbvKU_bDcfYToys8-7weq0E-M13njn1TA0NP2ID35sFSDlducGwxqA61ajpkPCF7T50x_2IqZvLGDFkHeJ9e1l.jpg?quality=95&amp;as=32x23,48x35,72x52,108x78,160x115,240x173,360x259,480x346,540x389,640x461,720x519,1080x778&amp;from=bu&amp;u=e0Yjxu3ipdbhe3kyyKRZa4oScU2u9SEQsOQHdio7L-c&amp;cs=640x0">
            <a:extLst>
              <a:ext uri="{FF2B5EF4-FFF2-40B4-BE49-F238E27FC236}">
                <a16:creationId xmlns:a16="http://schemas.microsoft.com/office/drawing/2014/main" id="{3E665BD5-A265-4747-B9AD-4271F73F03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02"/>
          <a:stretch/>
        </p:blipFill>
        <p:spPr bwMode="auto">
          <a:xfrm>
            <a:off x="8774785" y="1770319"/>
            <a:ext cx="3265111" cy="21683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4F53E492-1572-4CD8-B83B-363FFC5203FD}"/>
              </a:ext>
            </a:extLst>
          </p:cNvPr>
          <p:cNvSpPr txBox="1"/>
          <p:nvPr/>
        </p:nvSpPr>
        <p:spPr>
          <a:xfrm>
            <a:off x="981317" y="2538603"/>
            <a:ext cx="9557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>
                <a:solidFill>
                  <a:srgbClr val="0070C0"/>
                </a:solidFill>
                <a:latin typeface="+mj-lt"/>
              </a:rPr>
              <a:t>50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5884BB7-63C6-425C-BCC7-AD08A017F53A}"/>
              </a:ext>
            </a:extLst>
          </p:cNvPr>
          <p:cNvSpPr/>
          <p:nvPr/>
        </p:nvSpPr>
        <p:spPr>
          <a:xfrm>
            <a:off x="471570" y="900806"/>
            <a:ext cx="253405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n/>
                <a:solidFill>
                  <a:srgbClr val="C00000"/>
                </a:solidFill>
              </a:rPr>
              <a:t>За отчетный период:</a:t>
            </a:r>
          </a:p>
        </p:txBody>
      </p:sp>
    </p:spTree>
    <p:extLst>
      <p:ext uri="{BB962C8B-B14F-4D97-AF65-F5344CB8AC3E}">
        <p14:creationId xmlns:p14="http://schemas.microsoft.com/office/powerpoint/2010/main" val="31186699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C5DC947-BDB9-48AF-8EB3-93320E54DA6D}"/>
              </a:ext>
            </a:extLst>
          </p:cNvPr>
          <p:cNvSpPr txBox="1"/>
          <p:nvPr/>
        </p:nvSpPr>
        <p:spPr>
          <a:xfrm>
            <a:off x="231775" y="255862"/>
            <a:ext cx="95687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u="sng" dirty="0">
                <a:solidFill>
                  <a:srgbClr val="5A0E29"/>
                </a:solidFill>
                <a:latin typeface="TT Firs Neue DemiBold" panose="02000503030000020004" pitchFamily="2" charset="-52"/>
              </a:rPr>
              <a:t>РАБОТА В ЗАКОНОДАТЕЛЬНОМ СОБРАНИИ</a:t>
            </a:r>
          </a:p>
          <a:p>
            <a:r>
              <a:rPr lang="ru-RU" sz="3200" dirty="0">
                <a:solidFill>
                  <a:srgbClr val="5A0E29"/>
                </a:solidFill>
                <a:latin typeface="TT Firs Neue DemiBold" panose="02000503030000020004" pitchFamily="2" charset="-52"/>
              </a:rPr>
              <a:t>Выездные мероприятия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06C2908-68AD-42BA-81B1-250B43682FE9}"/>
              </a:ext>
            </a:extLst>
          </p:cNvPr>
          <p:cNvSpPr/>
          <p:nvPr/>
        </p:nvSpPr>
        <p:spPr>
          <a:xfrm>
            <a:off x="231775" y="1333080"/>
            <a:ext cx="8482554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>
                <a:latin typeface="+mj-lt"/>
              </a:rPr>
              <a:t>Парламентские дни Законодательного Собрания Нижегородской области в образовательных организациях: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700" dirty="0"/>
          </a:p>
        </p:txBody>
      </p:sp>
      <p:pic>
        <p:nvPicPr>
          <p:cNvPr id="2064" name="Picture 16" descr="Евгений Люлин: «Необходимо создать условия, при которых талантливая молодежь останется в регионе, а работодатели — получат мотивированных специалистов»">
            <a:extLst>
              <a:ext uri="{FF2B5EF4-FFF2-40B4-BE49-F238E27FC236}">
                <a16:creationId xmlns:a16="http://schemas.microsoft.com/office/drawing/2014/main" id="{48815907-9CD3-402B-9565-1E49BA5BC1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4733" y="874502"/>
            <a:ext cx="3177397" cy="23830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Евгений Люлин: «Молодые семьи являются основой демографии, а их поддержка - нашим главным социальным проектом»">
            <a:extLst>
              <a:ext uri="{FF2B5EF4-FFF2-40B4-BE49-F238E27FC236}">
                <a16:creationId xmlns:a16="http://schemas.microsoft.com/office/drawing/2014/main" id="{9B49D6FD-1108-42DA-A08F-2601E39225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4493558"/>
            <a:ext cx="3417252" cy="22781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sun9-28.userapi.com/s/v1/ig2/HgTsNOyOFUA09o0Ie7LXd0sRwTn-XPBI3_UCXpjCr4KIjcE2H04csdziJ6fApuFKtpU6GrulRursVIxPdLBmQAGC.jpg?quality=95&amp;as=32x21,48x31,72x47,108x70,160x104,240x156,360x234,480x312,540x351,640x416,720x468,1080x703,1119x728&amp;from=bu&amp;u=jew8H_r1XoKR-wLYMYL2R-P_PcN_C3RXHdEk82EeIzI&amp;cs=604x393">
            <a:extLst>
              <a:ext uri="{FF2B5EF4-FFF2-40B4-BE49-F238E27FC236}">
                <a16:creationId xmlns:a16="http://schemas.microsoft.com/office/drawing/2014/main" id="{1982587B-B2A8-43FC-85A0-3897C954B1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3" y="2028710"/>
            <a:ext cx="3425735" cy="22267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189A7FD-CB81-47A2-9D68-3049075C2076}"/>
              </a:ext>
            </a:extLst>
          </p:cNvPr>
          <p:cNvSpPr/>
          <p:nvPr/>
        </p:nvSpPr>
        <p:spPr>
          <a:xfrm>
            <a:off x="3740458" y="4375815"/>
            <a:ext cx="862021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Нижегородский государственный педагогический университет имени </a:t>
            </a:r>
            <a:r>
              <a:rPr lang="ru-RU" dirty="0" err="1"/>
              <a:t>Козьмы</a:t>
            </a:r>
            <a:r>
              <a:rPr lang="ru-RU" dirty="0"/>
              <a:t> Минина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Нижегородский государственный университет имени Н.И. Лобачевского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Волжский государственный университет водного транспорта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Нижегородский государственный технический университет им. </a:t>
            </a:r>
            <a:r>
              <a:rPr lang="ru-RU" dirty="0" err="1"/>
              <a:t>Р.Е.Алексеева</a:t>
            </a: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Приволжский исследовательский медицинский университет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DC5D636-D46A-437E-9BA8-BA231D2F6A63}"/>
              </a:ext>
            </a:extLst>
          </p:cNvPr>
          <p:cNvSpPr/>
          <p:nvPr/>
        </p:nvSpPr>
        <p:spPr>
          <a:xfrm>
            <a:off x="3740458" y="2431255"/>
            <a:ext cx="514254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Российская академия народного хозяйства и государственной службы при Президенте РФ, Нижегородский институт управления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Нижегородский государственный лингвистический университет имени Н.А. Добролюбова</a:t>
            </a:r>
          </a:p>
        </p:txBody>
      </p:sp>
    </p:spTree>
    <p:extLst>
      <p:ext uri="{BB962C8B-B14F-4D97-AF65-F5344CB8AC3E}">
        <p14:creationId xmlns:p14="http://schemas.microsoft.com/office/powerpoint/2010/main" val="39925951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C5DC947-BDB9-48AF-8EB3-93320E54DA6D}"/>
              </a:ext>
            </a:extLst>
          </p:cNvPr>
          <p:cNvSpPr txBox="1"/>
          <p:nvPr/>
        </p:nvSpPr>
        <p:spPr>
          <a:xfrm>
            <a:off x="281608" y="281608"/>
            <a:ext cx="9568721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u="sng" dirty="0">
                <a:solidFill>
                  <a:srgbClr val="5A0E29"/>
                </a:solidFill>
                <a:latin typeface="TT Firs Neue DemiBold" panose="02000503030000020004" pitchFamily="2" charset="-52"/>
              </a:rPr>
              <a:t>РАБОТА В ЗАКОНОДАТЕЛЬНОМ СОБРАНИИ</a:t>
            </a:r>
          </a:p>
          <a:p>
            <a:r>
              <a:rPr lang="ru-RU" sz="3200" dirty="0">
                <a:solidFill>
                  <a:srgbClr val="5A0E29"/>
                </a:solidFill>
                <a:latin typeface="TT Firs Neue DemiBold" panose="02000503030000020004" pitchFamily="2" charset="-52"/>
              </a:rPr>
              <a:t>Выездные мероприятия</a:t>
            </a:r>
          </a:p>
          <a:p>
            <a:endParaRPr lang="ru-RU" sz="3200" dirty="0">
              <a:solidFill>
                <a:srgbClr val="5A0E29"/>
              </a:solidFill>
              <a:latin typeface="TT Firs Neue DemiBold" panose="02000503030000020004" pitchFamily="2" charset="-52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3CB7EDB-751C-4758-B3AE-30063078DDF0}"/>
              </a:ext>
            </a:extLst>
          </p:cNvPr>
          <p:cNvSpPr/>
          <p:nvPr/>
        </p:nvSpPr>
        <p:spPr>
          <a:xfrm>
            <a:off x="281608" y="1680382"/>
            <a:ext cx="7319615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altLang="ru-RU" sz="2000" b="1" dirty="0">
                <a:solidFill>
                  <a:srgbClr val="000000"/>
                </a:solidFill>
                <a:latin typeface="+mj-lt"/>
              </a:rPr>
              <a:t>Парламентские дни </a:t>
            </a:r>
            <a:r>
              <a:rPr lang="ru-RU" sz="2000" b="1" dirty="0">
                <a:latin typeface="+mj-lt"/>
              </a:rPr>
              <a:t>Законодательного Собрания в муниципальных округах области: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0000"/>
                </a:solidFill>
              </a:rPr>
              <a:t>- Навашино;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0000"/>
                </a:solidFill>
              </a:rPr>
              <a:t>- Шаранга</a:t>
            </a:r>
            <a:br>
              <a:rPr lang="ru-RU" altLang="ru-RU" sz="1600" dirty="0">
                <a:solidFill>
                  <a:srgbClr val="000000"/>
                </a:solidFill>
              </a:rPr>
            </a:br>
            <a:endParaRPr lang="ru-RU" altLang="ru-RU" sz="1600" dirty="0">
              <a:solidFill>
                <a:srgbClr val="000000"/>
              </a:solidFill>
            </a:endParaRPr>
          </a:p>
        </p:txBody>
      </p:sp>
      <p:pic>
        <p:nvPicPr>
          <p:cNvPr id="88071" name="Picture 7" descr="https://sun9-70.userapi.com/s/v1/ig2/wvV8Z4RmdrmTTfSruV5zKkSawsJwgrdaTgJTTREz4pPkZ9Rem6q0MJWB31wTecLV7PL_bR-x2iH7mQTwsixVmGlC.jpg?quality=95&amp;as=32x24,48x36,72x54,108x81,160x120,240x180,360x270,480x360,540x405,640x480,720x540,1080x810,1280x960&amp;from=bu&amp;u=aprWLVw3pmHfw_eaf7_KiiEfYmlIXuMTzZDVGrL1xfw&amp;cs=640x0">
            <a:extLst>
              <a:ext uri="{FF2B5EF4-FFF2-40B4-BE49-F238E27FC236}">
                <a16:creationId xmlns:a16="http://schemas.microsoft.com/office/drawing/2014/main" id="{C72C8756-5E50-4D34-8274-BBC161B74F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4" t="25874"/>
          <a:stretch/>
        </p:blipFill>
        <p:spPr bwMode="auto">
          <a:xfrm>
            <a:off x="8042498" y="1185014"/>
            <a:ext cx="3968318" cy="23910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073" name="Picture 9" descr="https://sun9-37.userapi.com/s/v1/ig2/zCOO2cPX3NdOZ04b3PnwaUrg5VuIKSgO3WVtwQ5XGvdmuRxaOf9wui6zGUZXM-HgEQf-9EBUdlN-8OEHfUmR7PjN.jpg?quality=95&amp;as=32x24,48x37,72x55,108x83,160x122,240x183,360x275,480x367,540x413,640x489,720x550,1080x826,1168x893&amp;from=bu&amp;u=3kzuiOYFh4zmsIBgdMeeAGU2Z0SGEMCwI-8owT8aJww&amp;cs=640x0">
            <a:extLst>
              <a:ext uri="{FF2B5EF4-FFF2-40B4-BE49-F238E27FC236}">
                <a16:creationId xmlns:a16="http://schemas.microsoft.com/office/drawing/2014/main" id="{3AFF9B21-BA76-4E84-A254-A74DD42D2A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2922" y="3844031"/>
            <a:ext cx="3767470" cy="28726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sun9-31.userapi.com/impg/FyXTS8Kp4sPcGPIwYdmDOuT9JJ7pC-kMzYezOw/cS03oYXXjuc.jpg?size=1124x825&amp;quality=95&amp;sign=4bf0407d0225c1c7aac6a918de2ccec8&amp;type=album">
            <a:extLst>
              <a:ext uri="{FF2B5EF4-FFF2-40B4-BE49-F238E27FC236}">
                <a16:creationId xmlns:a16="http://schemas.microsoft.com/office/drawing/2014/main" id="{C9DFF4BF-D30C-4468-8F80-609458449C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84" y="3602710"/>
            <a:ext cx="3557762" cy="26112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sun9-74.userapi.com/impg/SEaXfpcE5leqSRM606bz0MeorkBullU97Sr8bQ/9vr7xj09g2Q.jpg?size=2560x1920&amp;quality=95&amp;sign=2848bdcaaea43f5ad95685fa6fcb88c5&amp;type=album">
            <a:extLst>
              <a:ext uri="{FF2B5EF4-FFF2-40B4-BE49-F238E27FC236}">
                <a16:creationId xmlns:a16="http://schemas.microsoft.com/office/drawing/2014/main" id="{86C410CF-20A1-4290-8DB9-308568E3DA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9622" y="3604646"/>
            <a:ext cx="3481601" cy="26112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60262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C5DC947-BDB9-48AF-8EB3-93320E54DA6D}"/>
              </a:ext>
            </a:extLst>
          </p:cNvPr>
          <p:cNvSpPr txBox="1"/>
          <p:nvPr/>
        </p:nvSpPr>
        <p:spPr>
          <a:xfrm>
            <a:off x="254431" y="333660"/>
            <a:ext cx="9568721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u="sng" dirty="0">
                <a:solidFill>
                  <a:srgbClr val="5A0E29"/>
                </a:solidFill>
                <a:latin typeface="TT Firs Neue DemiBold" panose="02000503030000020004" pitchFamily="2" charset="-52"/>
              </a:rPr>
              <a:t>РАБОТА В ЗАКОНОДАТЕЛЬНОМ СОБРАНИИ</a:t>
            </a:r>
          </a:p>
          <a:p>
            <a:r>
              <a:rPr lang="ru-RU" sz="3200" dirty="0">
                <a:solidFill>
                  <a:srgbClr val="5A0E29"/>
                </a:solidFill>
                <a:latin typeface="TT Firs Neue DemiBold" panose="02000503030000020004" pitchFamily="2" charset="-52"/>
              </a:rPr>
              <a:t>Выездные мероприятия</a:t>
            </a:r>
          </a:p>
          <a:p>
            <a:endParaRPr lang="ru-RU" sz="3200" dirty="0">
              <a:solidFill>
                <a:srgbClr val="5A0E29"/>
              </a:solidFill>
              <a:latin typeface="TT Firs Neue DemiBold" panose="02000503030000020004" pitchFamily="2" charset="-52"/>
            </a:endParaRPr>
          </a:p>
        </p:txBody>
      </p:sp>
      <p:pic>
        <p:nvPicPr>
          <p:cNvPr id="7" name="Picture 4" descr=" «В Нижегородской области нужно развивать бесшовный переход студентов от теории к производству», - Евгений Люлин">
            <a:extLst>
              <a:ext uri="{FF2B5EF4-FFF2-40B4-BE49-F238E27FC236}">
                <a16:creationId xmlns:a16="http://schemas.microsoft.com/office/drawing/2014/main" id="{69C9B7CC-3FCD-4D8E-A9EC-9B6202BB41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9987" y="2320430"/>
            <a:ext cx="3166494" cy="21096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BCCAB08-F25F-4C61-AE72-8BDBE4C6F699}"/>
              </a:ext>
            </a:extLst>
          </p:cNvPr>
          <p:cNvSpPr/>
          <p:nvPr/>
        </p:nvSpPr>
        <p:spPr>
          <a:xfrm>
            <a:off x="134689" y="5079906"/>
            <a:ext cx="51208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740000"/>
                </a:solidFill>
                <a:cs typeface="Times New Roman" panose="02020603050405020304" pitchFamily="18" charset="0"/>
              </a:rPr>
              <a:t>Поездка в Чувашскую Республику </a:t>
            </a:r>
            <a:r>
              <a:rPr lang="ru-RU" b="1" i="1" dirty="0">
                <a:solidFill>
                  <a:srgbClr val="740000"/>
                </a:solidFill>
                <a:cs typeface="Times New Roman" panose="02020603050405020304" pitchFamily="18" charset="0"/>
              </a:rPr>
              <a:t>для обмена опытом в вопросах строительства фельдшерско-акушерских пунктов </a:t>
            </a:r>
            <a:endParaRPr lang="ru-RU" dirty="0">
              <a:solidFill>
                <a:srgbClr val="740000"/>
              </a:solidFill>
            </a:endParaRPr>
          </a:p>
        </p:txBody>
      </p:sp>
      <p:pic>
        <p:nvPicPr>
          <p:cNvPr id="9" name="Picture 4" descr="15 и 16 февраля делегация Нижегородской области посетила Чувашскую Республику. ">
            <a:extLst>
              <a:ext uri="{FF2B5EF4-FFF2-40B4-BE49-F238E27FC236}">
                <a16:creationId xmlns:a16="http://schemas.microsoft.com/office/drawing/2014/main" id="{8DA027A3-63EC-4F94-A2F6-1C455AAE45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19" b="31088"/>
          <a:stretch/>
        </p:blipFill>
        <p:spPr bwMode="auto">
          <a:xfrm>
            <a:off x="5147883" y="4587053"/>
            <a:ext cx="6918901" cy="21860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DE82787-33AB-4769-8147-67BFE984B346}"/>
              </a:ext>
            </a:extLst>
          </p:cNvPr>
          <p:cNvSpPr/>
          <p:nvPr/>
        </p:nvSpPr>
        <p:spPr>
          <a:xfrm>
            <a:off x="134689" y="151163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740000"/>
                </a:solidFill>
              </a:rPr>
              <a:t>IX Парламентский форум «Историко-культурное наследие России» в Республике Дагестан </a:t>
            </a:r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C0F19F7-67F2-4D1E-8AD2-ADEAB6D5E37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61" r="15838"/>
          <a:stretch/>
        </p:blipFill>
        <p:spPr>
          <a:xfrm>
            <a:off x="1353340" y="2265969"/>
            <a:ext cx="2854676" cy="21641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F0789BB-8C53-45A0-95B1-9CBA103AB189}"/>
              </a:ext>
            </a:extLst>
          </p:cNvPr>
          <p:cNvSpPr/>
          <p:nvPr/>
        </p:nvSpPr>
        <p:spPr>
          <a:xfrm>
            <a:off x="6096000" y="1503373"/>
            <a:ext cx="7319615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740000"/>
                </a:solidFill>
                <a:cs typeface="Times New Roman" panose="02020603050405020304" pitchFamily="18" charset="0"/>
              </a:rPr>
              <a:t>Визит в республику Татарстан :</a:t>
            </a:r>
          </a:p>
          <a:p>
            <a:pPr marL="285750" indent="-285750">
              <a:buFontTx/>
              <a:buChar char="-"/>
            </a:pPr>
            <a:r>
              <a:rPr lang="ru-RU" b="1" i="1" dirty="0">
                <a:solidFill>
                  <a:srgbClr val="740000"/>
                </a:solidFill>
                <a:cs typeface="Times New Roman" panose="02020603050405020304" pitchFamily="18" charset="0"/>
              </a:rPr>
              <a:t>Изучение практики работы дуального образования</a:t>
            </a:r>
          </a:p>
          <a:p>
            <a:br>
              <a:rPr lang="ru-RU" altLang="ru-RU" sz="1600" dirty="0">
                <a:solidFill>
                  <a:srgbClr val="000000"/>
                </a:solidFill>
              </a:rPr>
            </a:br>
            <a:endParaRPr lang="ru-RU" altLang="ru-RU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1242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C5DC947-BDB9-48AF-8EB3-93320E54DA6D}"/>
              </a:ext>
            </a:extLst>
          </p:cNvPr>
          <p:cNvSpPr txBox="1"/>
          <p:nvPr/>
        </p:nvSpPr>
        <p:spPr>
          <a:xfrm>
            <a:off x="300479" y="319158"/>
            <a:ext cx="956872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u="sng" dirty="0">
                <a:solidFill>
                  <a:srgbClr val="5A0E29"/>
                </a:solidFill>
                <a:latin typeface="TT Firs Neue DemiBold" panose="02000503030000020004" pitchFamily="2" charset="-52"/>
              </a:rPr>
              <a:t>РАБОТА В ЗАКОНОДАТЕЛЬНОМ СОБРАНИИ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4592B81-C403-4FDF-95FA-9D1B660126D1}"/>
              </a:ext>
            </a:extLst>
          </p:cNvPr>
          <p:cNvSpPr/>
          <p:nvPr/>
        </p:nvSpPr>
        <p:spPr>
          <a:xfrm>
            <a:off x="350692" y="1380546"/>
            <a:ext cx="113562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5A0E29"/>
                </a:solidFill>
                <a:latin typeface="TT Firs Neue DemiBold" panose="02000503030000020004" pitchFamily="2" charset="-52"/>
              </a:rPr>
              <a:t>Экскурсии в ЗСНО для старшеклассников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D0B3AC5-0282-408C-80F5-590467EDF177}"/>
              </a:ext>
            </a:extLst>
          </p:cNvPr>
          <p:cNvSpPr/>
          <p:nvPr/>
        </p:nvSpPr>
        <p:spPr>
          <a:xfrm>
            <a:off x="300479" y="1907804"/>
            <a:ext cx="698979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000" dirty="0">
                <a:solidFill>
                  <a:srgbClr val="000000"/>
                </a:solidFill>
              </a:rPr>
              <a:t>Посещение  школьниками рабочего места депутата, ответы на вопросы;</a:t>
            </a:r>
          </a:p>
          <a:p>
            <a:pPr marL="285750" indent="-285750">
              <a:buFontTx/>
              <a:buChar char="-"/>
            </a:pPr>
            <a:r>
              <a:rPr lang="ru-RU" sz="2000" dirty="0">
                <a:solidFill>
                  <a:srgbClr val="000000"/>
                </a:solidFill>
              </a:rPr>
              <a:t>Экскурсия по Законодательному Собранию;</a:t>
            </a:r>
          </a:p>
          <a:p>
            <a:pPr marL="285750" indent="-285750">
              <a:buFontTx/>
              <a:buChar char="-"/>
            </a:pPr>
            <a:r>
              <a:rPr lang="ru-RU" sz="2000" dirty="0">
                <a:solidFill>
                  <a:srgbClr val="000000"/>
                </a:solidFill>
              </a:rPr>
              <a:t>Викторина в Зале заседаний и рассказ о деятельности Законодательного Собрания</a:t>
            </a:r>
          </a:p>
        </p:txBody>
      </p:sp>
      <p:pic>
        <p:nvPicPr>
          <p:cNvPr id="11" name="Picture 7" descr="https://sun9-44.userapi.com/s/v1/ig2/foKnBPz6hOlpZ_X4Cs4tm3aLG5yPtmn8983cYgRjrmKwIK_8AMNJW9VxbNhmAc4J1H-KMfoHWwkJAenjuDYemym0.jpg?quality=95&amp;as=32x24,48x36,72x54,108x81,160x120,240x180,360x270,480x360,540x405,640x480,720x540,1080x810,1280x960,1440x1080,2560x1920&amp;from=bu&amp;cs=2560x0">
            <a:extLst>
              <a:ext uri="{FF2B5EF4-FFF2-40B4-BE49-F238E27FC236}">
                <a16:creationId xmlns:a16="http://schemas.microsoft.com/office/drawing/2014/main" id="{08F93F72-30C1-494B-AF0F-EEDDD6C508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4" b="10680"/>
          <a:stretch/>
        </p:blipFill>
        <p:spPr bwMode="auto">
          <a:xfrm>
            <a:off x="350692" y="3862920"/>
            <a:ext cx="3706021" cy="2378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s://sun9-74.userapi.com/s/v1/ig2/orc6PXBG4fNr0p_IFaynD9Qj5cOa3ygcLBBzKArB84MyiBBYTwHYiL5FqtKc4KDpxl0kO3EkOMbnNnOfFQE9DlqF.jpg?quality=95&amp;as=32x21,48x32,72x48,108x72,160x107,240x160,360x240,480x320,540x360,640x426,720x480,1080x720,1280x853,1440x960,2560x1706&amp;from=bu&amp;cs=2560x0">
            <a:extLst>
              <a:ext uri="{FF2B5EF4-FFF2-40B4-BE49-F238E27FC236}">
                <a16:creationId xmlns:a16="http://schemas.microsoft.com/office/drawing/2014/main" id="{1ACD4822-5324-475D-8D26-7479724B4C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2873" y="3862920"/>
            <a:ext cx="3569148" cy="2378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https://sun9-10.userapi.com/s/v1/ig2/XOkImwUGbgVaf3vPjsj28uUM2hT9OpEKz2QlBGX91pVUbZtemhTGneAFzUEZiK-MDqR7kb5phomEb_6eGzxuV2S5.jpg?quality=95&amp;as=32x21,48x32,72x48,108x72,160x107,240x160,360x240,480x320,540x360,640x426,720x480,1080x720,1280x853,1440x960,2560x1706&amp;from=bu&amp;cs=2560x0">
            <a:extLst>
              <a:ext uri="{FF2B5EF4-FFF2-40B4-BE49-F238E27FC236}">
                <a16:creationId xmlns:a16="http://schemas.microsoft.com/office/drawing/2014/main" id="{136A4100-755D-47FA-A429-96894336AF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79"/>
          <a:stretch/>
        </p:blipFill>
        <p:spPr bwMode="auto">
          <a:xfrm>
            <a:off x="7290273" y="1010038"/>
            <a:ext cx="4678960" cy="25791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50" name="Picture 2" descr="https://sun9-63.userapi.com/s/v1/ig2/kIYsiEiAunKi8pU5_pMk4AEy1rO-liwzNlM0E7Qgb2iccG2za5lzHbZEPNuhvrgvr9QrPbX2VOl1FZmtCSaA8pFR.jpg?quality=95&amp;as=32x24,48x36,72x54,108x81,160x120,240x180,360x270,480x360,540x405,640x480,720x540,1080x810,1280x960,1440x1080,2560x1920&amp;from=bu&amp;u=CmOYNHF-4SAP4CSSoVYx2MDNNz0pnbGWS0iEwGohVdY&amp;cs=360x0">
            <a:extLst>
              <a:ext uri="{FF2B5EF4-FFF2-40B4-BE49-F238E27FC236}">
                <a16:creationId xmlns:a16="http://schemas.microsoft.com/office/drawing/2014/main" id="{AD3C6B45-2B99-4A54-AE92-C8090C80E3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403"/>
          <a:stretch/>
        </p:blipFill>
        <p:spPr bwMode="auto">
          <a:xfrm>
            <a:off x="7938181" y="3846034"/>
            <a:ext cx="3990105" cy="24119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49655B2-078F-4859-BB3F-A1DF735B32DE}"/>
              </a:ext>
            </a:extLst>
          </p:cNvPr>
          <p:cNvSpPr/>
          <p:nvPr/>
        </p:nvSpPr>
        <p:spPr>
          <a:xfrm>
            <a:off x="2128808" y="6322475"/>
            <a:ext cx="9799478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900" i="1" dirty="0">
                <a:solidFill>
                  <a:srgbClr val="740000"/>
                </a:solidFill>
                <a:latin typeface="+mj-lt"/>
              </a:rPr>
              <a:t>Более 150 школьников с территории избирательного округа посетили экскурсии</a:t>
            </a:r>
          </a:p>
        </p:txBody>
      </p:sp>
    </p:spTree>
    <p:extLst>
      <p:ext uri="{BB962C8B-B14F-4D97-AF65-F5344CB8AC3E}">
        <p14:creationId xmlns:p14="http://schemas.microsoft.com/office/powerpoint/2010/main" val="719439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Прямоугольник 29"/>
          <p:cNvSpPr/>
          <p:nvPr/>
        </p:nvSpPr>
        <p:spPr>
          <a:xfrm>
            <a:off x="3632219" y="904645"/>
            <a:ext cx="5423309" cy="1155245"/>
          </a:xfrm>
          <a:prstGeom prst="rect">
            <a:avLst/>
          </a:prstGeom>
          <a:noFill/>
          <a:ln w="41275" cap="rnd">
            <a:gradFill>
              <a:gsLst>
                <a:gs pos="0">
                  <a:srgbClr val="FF0000">
                    <a:lumMod val="100000"/>
                  </a:srgbClr>
                </a:gs>
                <a:gs pos="100000">
                  <a:srgbClr val="00B0F0"/>
                </a:gs>
              </a:gsLst>
              <a:lin ang="5400000" scaled="0"/>
            </a:gra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6515956" y="662777"/>
            <a:ext cx="3228773" cy="2165514"/>
          </a:xfrm>
          <a:prstGeom prst="rect">
            <a:avLst/>
          </a:prstGeom>
          <a:solidFill>
            <a:schemeClr val="bg1"/>
          </a:solidFill>
          <a:ln w="57150" cap="rnd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632219" y="4197174"/>
            <a:ext cx="4865207" cy="962349"/>
          </a:xfrm>
          <a:prstGeom prst="rect">
            <a:avLst/>
          </a:prstGeom>
          <a:noFill/>
          <a:ln w="41275" cap="rnd">
            <a:gradFill>
              <a:gsLst>
                <a:gs pos="0">
                  <a:srgbClr val="FF0000">
                    <a:lumMod val="100000"/>
                  </a:srgbClr>
                </a:gs>
                <a:gs pos="100000">
                  <a:srgbClr val="00B0F0"/>
                </a:gs>
              </a:gsLst>
              <a:lin ang="5400000" scaled="0"/>
            </a:gra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310785" y="3158786"/>
            <a:ext cx="3228773" cy="2165514"/>
          </a:xfrm>
          <a:prstGeom prst="rect">
            <a:avLst/>
          </a:prstGeom>
          <a:solidFill>
            <a:schemeClr val="bg1"/>
          </a:solidFill>
          <a:ln w="57150" cap="rnd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Шеврон 26"/>
          <p:cNvSpPr/>
          <p:nvPr/>
        </p:nvSpPr>
        <p:spPr>
          <a:xfrm>
            <a:off x="7455485" y="-669563"/>
            <a:ext cx="3436780" cy="7527563"/>
          </a:xfrm>
          <a:prstGeom prst="chevron">
            <a:avLst>
              <a:gd name="adj" fmla="val 65143"/>
            </a:avLst>
          </a:prstGeom>
          <a:solidFill>
            <a:schemeClr val="bg1">
              <a:lumMod val="6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Шеврон 28"/>
          <p:cNvSpPr/>
          <p:nvPr/>
        </p:nvSpPr>
        <p:spPr>
          <a:xfrm flipH="1">
            <a:off x="10529555" y="-1496291"/>
            <a:ext cx="2113919" cy="7680036"/>
          </a:xfrm>
          <a:prstGeom prst="chevron">
            <a:avLst>
              <a:gd name="adj" fmla="val 98962"/>
            </a:avLst>
          </a:prstGeom>
          <a:solidFill>
            <a:schemeClr val="bg1">
              <a:lumMod val="75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5015" y="141572"/>
            <a:ext cx="704478" cy="895567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EDC60-8D42-4261-8BCF-EC910EA0E3AC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28" name="Шеврон 27"/>
          <p:cNvSpPr/>
          <p:nvPr/>
        </p:nvSpPr>
        <p:spPr>
          <a:xfrm>
            <a:off x="8497426" y="-75216"/>
            <a:ext cx="3643657" cy="7980684"/>
          </a:xfrm>
          <a:prstGeom prst="chevron">
            <a:avLst>
              <a:gd name="adj" fmla="val 65143"/>
            </a:avLst>
          </a:prstGeom>
          <a:solidFill>
            <a:schemeClr val="bg1">
              <a:lumMod val="9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4346" y="153878"/>
            <a:ext cx="943901" cy="943901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3688218" y="4282983"/>
            <a:ext cx="63798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Gramatika-Bold" panose="00000800000000000000" pitchFamily="2" charset="0"/>
              </a:rPr>
              <a:t>«ЕДИНАЯ РОССИЯ» - партия которой доверяют, на которую надеются и поддерживают.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607811" y="5261193"/>
            <a:ext cx="6156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Gramatika-Medium" panose="00000600000000000000" charset="0"/>
              </a:rPr>
              <a:t>Глеб Сергеевич Никитин </a:t>
            </a:r>
            <a:r>
              <a:rPr lang="ru-RU" dirty="0"/>
              <a:t>–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607810" y="5527171"/>
            <a:ext cx="8085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Губернатор Нижегородской области;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Секретарь Нижегородского регионального отделения партии.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775796" y="966752"/>
            <a:ext cx="60645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Gramatika-Bold" panose="00000800000000000000" pitchFamily="2" charset="0"/>
              </a:rPr>
              <a:t>Программа «ЕДИНОЙ РОССИИ» построена вокруг человека, обеспечения его благополучия, повышения качества жизни.</a:t>
            </a:r>
          </a:p>
        </p:txBody>
      </p:sp>
      <p:pic>
        <p:nvPicPr>
          <p:cNvPr id="1026" name="Picture 2" descr="Никитин Глеб Сергеевич | Правительство Нижегородской области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2" t="11287" r="322" b="8713"/>
          <a:stretch/>
        </p:blipFill>
        <p:spPr bwMode="auto">
          <a:xfrm>
            <a:off x="603639" y="3867120"/>
            <a:ext cx="2378595" cy="240125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hoto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7" b="23173"/>
          <a:stretch/>
        </p:blipFill>
        <p:spPr bwMode="auto">
          <a:xfrm>
            <a:off x="655782" y="339279"/>
            <a:ext cx="2378595" cy="237859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TextBox 40"/>
          <p:cNvSpPr txBox="1"/>
          <p:nvPr/>
        </p:nvSpPr>
        <p:spPr>
          <a:xfrm>
            <a:off x="3586992" y="2167122"/>
            <a:ext cx="6156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Gramatika-Medium" panose="00000600000000000000" charset="0"/>
              </a:rPr>
              <a:t>Владимир Владимирович Путин </a:t>
            </a:r>
            <a:r>
              <a:rPr lang="ru-RU" dirty="0"/>
              <a:t>–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607811" y="2478288"/>
            <a:ext cx="8085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Президент Российской Федерации</a:t>
            </a:r>
          </a:p>
        </p:txBody>
      </p:sp>
      <p:grpSp>
        <p:nvGrpSpPr>
          <p:cNvPr id="39" name="Группа 38"/>
          <p:cNvGrpSpPr/>
          <p:nvPr/>
        </p:nvGrpSpPr>
        <p:grpSpPr bwMode="auto">
          <a:xfrm>
            <a:off x="3122634" y="560716"/>
            <a:ext cx="409647" cy="431088"/>
            <a:chOff x="550049" y="1068773"/>
            <a:chExt cx="313040" cy="313040"/>
          </a:xfrm>
        </p:grpSpPr>
        <p:sp>
          <p:nvSpPr>
            <p:cNvPr id="40" name="Овал 39"/>
            <p:cNvSpPr/>
            <p:nvPr/>
          </p:nvSpPr>
          <p:spPr bwMode="auto">
            <a:xfrm flipH="1" flipV="1">
              <a:off x="560127" y="1191699"/>
              <a:ext cx="129553" cy="129553"/>
            </a:xfrm>
            <a:prstGeom prst="ellipse">
              <a:avLst/>
            </a:prstGeom>
            <a:solidFill>
              <a:srgbClr val="00B0F0"/>
            </a:solidFill>
            <a:ln w="57150" cap="rnd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1" name="Овал 50"/>
            <p:cNvSpPr/>
            <p:nvPr/>
          </p:nvSpPr>
          <p:spPr bwMode="auto">
            <a:xfrm flipH="1" flipV="1">
              <a:off x="732873" y="1202245"/>
              <a:ext cx="129553" cy="129553"/>
            </a:xfrm>
            <a:prstGeom prst="ellipse">
              <a:avLst/>
            </a:prstGeom>
            <a:solidFill>
              <a:srgbClr val="FF0000"/>
            </a:solidFill>
            <a:ln w="57150" cap="rnd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52" name="Рисунок 51"/>
            <p:cNvPicPr>
              <a:picLocks noChangeAspect="1"/>
            </p:cNvPicPr>
            <p:nvPr/>
          </p:nvPicPr>
          <p:blipFill>
            <a:blip r:embed="rId7"/>
            <a:stretch/>
          </p:blipFill>
          <p:spPr bwMode="auto">
            <a:xfrm flipH="1" flipV="1">
              <a:off x="550049" y="1068773"/>
              <a:ext cx="313040" cy="313040"/>
            </a:xfrm>
            <a:prstGeom prst="rect">
              <a:avLst/>
            </a:prstGeom>
          </p:spPr>
        </p:pic>
      </p:grpSp>
      <p:grpSp>
        <p:nvGrpSpPr>
          <p:cNvPr id="53" name="Группа 52"/>
          <p:cNvGrpSpPr/>
          <p:nvPr/>
        </p:nvGrpSpPr>
        <p:grpSpPr bwMode="auto">
          <a:xfrm>
            <a:off x="3143457" y="3893916"/>
            <a:ext cx="409647" cy="431088"/>
            <a:chOff x="550049" y="1068773"/>
            <a:chExt cx="313040" cy="313040"/>
          </a:xfrm>
        </p:grpSpPr>
        <p:sp>
          <p:nvSpPr>
            <p:cNvPr id="54" name="Овал 53"/>
            <p:cNvSpPr/>
            <p:nvPr/>
          </p:nvSpPr>
          <p:spPr bwMode="auto">
            <a:xfrm flipH="1" flipV="1">
              <a:off x="560127" y="1191699"/>
              <a:ext cx="129553" cy="129553"/>
            </a:xfrm>
            <a:prstGeom prst="ellipse">
              <a:avLst/>
            </a:prstGeom>
            <a:solidFill>
              <a:srgbClr val="00B0F0"/>
            </a:solidFill>
            <a:ln w="57150" cap="rnd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5" name="Овал 54"/>
            <p:cNvSpPr/>
            <p:nvPr/>
          </p:nvSpPr>
          <p:spPr bwMode="auto">
            <a:xfrm flipH="1" flipV="1">
              <a:off x="732873" y="1202245"/>
              <a:ext cx="129553" cy="129553"/>
            </a:xfrm>
            <a:prstGeom prst="ellipse">
              <a:avLst/>
            </a:prstGeom>
            <a:solidFill>
              <a:srgbClr val="FF0000"/>
            </a:solidFill>
            <a:ln w="57150" cap="rnd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56" name="Рисунок 55"/>
            <p:cNvPicPr>
              <a:picLocks noChangeAspect="1"/>
            </p:cNvPicPr>
            <p:nvPr/>
          </p:nvPicPr>
          <p:blipFill>
            <a:blip r:embed="rId7"/>
            <a:stretch/>
          </p:blipFill>
          <p:spPr bwMode="auto">
            <a:xfrm flipH="1" flipV="1">
              <a:off x="550049" y="1068773"/>
              <a:ext cx="313040" cy="313040"/>
            </a:xfrm>
            <a:prstGeom prst="rect">
              <a:avLst/>
            </a:prstGeom>
          </p:spPr>
        </p:pic>
      </p:grpSp>
      <p:grpSp>
        <p:nvGrpSpPr>
          <p:cNvPr id="57" name="Группа 56"/>
          <p:cNvGrpSpPr/>
          <p:nvPr/>
        </p:nvGrpSpPr>
        <p:grpSpPr bwMode="auto">
          <a:xfrm rot="10800000">
            <a:off x="8754137" y="4733934"/>
            <a:ext cx="409647" cy="431088"/>
            <a:chOff x="550049" y="1068773"/>
            <a:chExt cx="313040" cy="313040"/>
          </a:xfrm>
        </p:grpSpPr>
        <p:sp>
          <p:nvSpPr>
            <p:cNvPr id="58" name="Овал 57"/>
            <p:cNvSpPr/>
            <p:nvPr/>
          </p:nvSpPr>
          <p:spPr bwMode="auto">
            <a:xfrm flipH="1" flipV="1">
              <a:off x="560127" y="1191699"/>
              <a:ext cx="129553" cy="129553"/>
            </a:xfrm>
            <a:prstGeom prst="ellipse">
              <a:avLst/>
            </a:prstGeom>
            <a:solidFill>
              <a:srgbClr val="00B0F0"/>
            </a:solidFill>
            <a:ln w="57150" cap="rnd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9" name="Овал 58"/>
            <p:cNvSpPr/>
            <p:nvPr/>
          </p:nvSpPr>
          <p:spPr bwMode="auto">
            <a:xfrm flipH="1" flipV="1">
              <a:off x="732873" y="1202245"/>
              <a:ext cx="129553" cy="129553"/>
            </a:xfrm>
            <a:prstGeom prst="ellipse">
              <a:avLst/>
            </a:prstGeom>
            <a:solidFill>
              <a:srgbClr val="FF0000"/>
            </a:solidFill>
            <a:ln w="57150" cap="rnd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60" name="Рисунок 59"/>
            <p:cNvPicPr>
              <a:picLocks noChangeAspect="1"/>
            </p:cNvPicPr>
            <p:nvPr/>
          </p:nvPicPr>
          <p:blipFill>
            <a:blip r:embed="rId7"/>
            <a:stretch/>
          </p:blipFill>
          <p:spPr bwMode="auto">
            <a:xfrm flipH="1" flipV="1">
              <a:off x="550049" y="1068773"/>
              <a:ext cx="313040" cy="313040"/>
            </a:xfrm>
            <a:prstGeom prst="rect">
              <a:avLst/>
            </a:prstGeom>
          </p:spPr>
        </p:pic>
      </p:grpSp>
      <p:grpSp>
        <p:nvGrpSpPr>
          <p:cNvPr id="61" name="Группа 60"/>
          <p:cNvGrpSpPr/>
          <p:nvPr/>
        </p:nvGrpSpPr>
        <p:grpSpPr bwMode="auto">
          <a:xfrm rot="10800000">
            <a:off x="9297224" y="1745024"/>
            <a:ext cx="409647" cy="431088"/>
            <a:chOff x="550049" y="1068773"/>
            <a:chExt cx="313040" cy="313040"/>
          </a:xfrm>
        </p:grpSpPr>
        <p:sp>
          <p:nvSpPr>
            <p:cNvPr id="62" name="Овал 61"/>
            <p:cNvSpPr/>
            <p:nvPr/>
          </p:nvSpPr>
          <p:spPr bwMode="auto">
            <a:xfrm flipH="1" flipV="1">
              <a:off x="560127" y="1191699"/>
              <a:ext cx="129553" cy="129553"/>
            </a:xfrm>
            <a:prstGeom prst="ellipse">
              <a:avLst/>
            </a:prstGeom>
            <a:solidFill>
              <a:srgbClr val="00B0F0"/>
            </a:solidFill>
            <a:ln w="57150" cap="rnd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63" name="Овал 62"/>
            <p:cNvSpPr/>
            <p:nvPr/>
          </p:nvSpPr>
          <p:spPr bwMode="auto">
            <a:xfrm flipH="1" flipV="1">
              <a:off x="732873" y="1202245"/>
              <a:ext cx="129553" cy="129553"/>
            </a:xfrm>
            <a:prstGeom prst="ellipse">
              <a:avLst/>
            </a:prstGeom>
            <a:solidFill>
              <a:srgbClr val="FF0000"/>
            </a:solidFill>
            <a:ln w="57150" cap="rnd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64" name="Рисунок 63"/>
            <p:cNvPicPr>
              <a:picLocks noChangeAspect="1"/>
            </p:cNvPicPr>
            <p:nvPr/>
          </p:nvPicPr>
          <p:blipFill>
            <a:blip r:embed="rId7"/>
            <a:stretch/>
          </p:blipFill>
          <p:spPr bwMode="auto">
            <a:xfrm flipH="1" flipV="1">
              <a:off x="550049" y="1068773"/>
              <a:ext cx="313040" cy="3130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748946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C5DC947-BDB9-48AF-8EB3-93320E54DA6D}"/>
              </a:ext>
            </a:extLst>
          </p:cNvPr>
          <p:cNvSpPr txBox="1"/>
          <p:nvPr/>
        </p:nvSpPr>
        <p:spPr>
          <a:xfrm>
            <a:off x="350692" y="381717"/>
            <a:ext cx="95687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u="sng" dirty="0">
                <a:solidFill>
                  <a:srgbClr val="5A0E29"/>
                </a:solidFill>
                <a:latin typeface="TT Firs Neue DemiBold" panose="02000503030000020004" pitchFamily="2" charset="-52"/>
              </a:rPr>
              <a:t>РАБОТА В ЗАКОНОДАТЕЛЬНОМ СОБРАНИИ</a:t>
            </a:r>
          </a:p>
          <a:p>
            <a:endParaRPr lang="ru-RU" sz="3200" dirty="0">
              <a:solidFill>
                <a:srgbClr val="5A0E29"/>
              </a:solidFill>
              <a:latin typeface="TT Firs Neue DemiBold" panose="02000503030000020004" pitchFamily="2" charset="-52"/>
            </a:endParaRPr>
          </a:p>
        </p:txBody>
      </p:sp>
      <p:pic>
        <p:nvPicPr>
          <p:cNvPr id="59395" name="Picture 3" descr="🥇">
            <a:extLst>
              <a:ext uri="{FF2B5EF4-FFF2-40B4-BE49-F238E27FC236}">
                <a16:creationId xmlns:a16="http://schemas.microsoft.com/office/drawing/2014/main" id="{1BFAFE5E-F218-41F3-86EA-5FCAD087FD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9338" y="503238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https://sun9-71.userapi.com/s/v1/ig2/dAnBBMlZ6D4VHzeuaS9OMMTNjKGGZEiRIMHcsmySWcnNaOdpvsj20kja5mUVT-ZpCdsLPQ2WZ4NhtcLdMZlLAd9f.jpg?quality=95&amp;as=32x20,48x30,72x45,108x67,160x100,240x150,360x225,480x300,540x337,640x400,720x450,1080x675,1125x703&amp;from=bu&amp;cs=1125x0">
            <a:extLst>
              <a:ext uri="{FF2B5EF4-FFF2-40B4-BE49-F238E27FC236}">
                <a16:creationId xmlns:a16="http://schemas.microsoft.com/office/drawing/2014/main" id="{87A42AA0-71ED-4BE3-8B0D-21DC75CEDC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54" t="20419" r="-619" b="5422"/>
          <a:stretch/>
        </p:blipFill>
        <p:spPr bwMode="auto">
          <a:xfrm>
            <a:off x="5994004" y="4138314"/>
            <a:ext cx="5915486" cy="2709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sun9-24.userapi.com/s/v1/ig2/Si27Diu6mINJrdLB9yWemKhNBKWtaCBWeWByZOzdQyQlxrv_Nd5gLl_elePqpcZK9FrPKFrhku8pBzxbxsSuDPwL.jpg?quality=95&amp;as=32x21,48x32,72x48,108x72,160x107,240x160,360x240,480x320,540x360,640x427,720x480,1080x720,1280x854,1440x960,2000x1334&amp;from=bu&amp;cs=2000x0">
            <a:extLst>
              <a:ext uri="{FF2B5EF4-FFF2-40B4-BE49-F238E27FC236}">
                <a16:creationId xmlns:a16="http://schemas.microsoft.com/office/drawing/2014/main" id="{D4554085-B73B-4CDF-904B-E14A1BAE25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27" b="16726"/>
          <a:stretch/>
        </p:blipFill>
        <p:spPr bwMode="auto">
          <a:xfrm>
            <a:off x="5948040" y="1185014"/>
            <a:ext cx="5893268" cy="2776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sun9-64.userapi.com/s/v1/ig2/KMS5QKgu2qvONTOFJVu7soBh8boKv4Tq6zkvZ1cyzHILTICtztS2DSMF0RblQh1nCW0LamSkx2qq7qCAUNIMOELZ.jpg?quality=95&amp;as=32x25,48x38,72x57,108x85,160x127,240x190,360x285,480x380,540x427,640x506,720x570,1080x854,1280x1012,1440x1139,2000x1582&amp;from=bu&amp;u=-pwZ_zl4PZfAMHNZxb7zlOkGpiH85QrxlKjQu0D-YD0&amp;cs=640x0">
            <a:extLst>
              <a:ext uri="{FF2B5EF4-FFF2-40B4-BE49-F238E27FC236}">
                <a16:creationId xmlns:a16="http://schemas.microsoft.com/office/drawing/2014/main" id="{7D51D7CF-9735-4C69-96C3-68D54AC37A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" t="20630" r="1747" b="3947"/>
          <a:stretch/>
        </p:blipFill>
        <p:spPr bwMode="auto">
          <a:xfrm>
            <a:off x="282510" y="1285561"/>
            <a:ext cx="4777900" cy="3018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882" name="Picture 2" descr="https://sun9-67.userapi.com/s/v1/ig2/ZwzPIpVmkOys7CeDbO4uTd26-XRzxjTJdiQpcKjKmmaHYG93ZLA3zrgHzkuFDCMDy0eR58e38-uAnMHhkBAeOslj.jpg?quality=95&amp;as=32x24,48x36,72x54,108x81,160x120,240x180,360x270,480x360,540x405,640x480,720x540,1080x810,1280x960,1440x1080,2560x1920&amp;from=bu&amp;u=2NsKWrXfDrb_hPTupGTgtau99kEgz9A0oc9nr5xoQRU&amp;cs=640x0">
            <a:extLst>
              <a:ext uri="{FF2B5EF4-FFF2-40B4-BE49-F238E27FC236}">
                <a16:creationId xmlns:a16="http://schemas.microsoft.com/office/drawing/2014/main" id="{29F4F4A3-E459-4FB9-928B-AD81E5447A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222" y="4356718"/>
            <a:ext cx="3299533" cy="247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6214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4592B81-C403-4FDF-95FA-9D1B660126D1}"/>
              </a:ext>
            </a:extLst>
          </p:cNvPr>
          <p:cNvSpPr/>
          <p:nvPr/>
        </p:nvSpPr>
        <p:spPr>
          <a:xfrm>
            <a:off x="312591" y="283222"/>
            <a:ext cx="8074218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b="1" u="sng" dirty="0">
                <a:solidFill>
                  <a:srgbClr val="6A3233"/>
                </a:solidFill>
                <a:latin typeface="Gramatika-Medium" panose="00000600000000000000" charset="0"/>
              </a:rPr>
              <a:t>2025 год:</a:t>
            </a:r>
          </a:p>
          <a:p>
            <a:r>
              <a:rPr lang="ru-RU" sz="2000" b="1" u="sng" dirty="0">
                <a:solidFill>
                  <a:srgbClr val="0070C0"/>
                </a:solidFill>
                <a:latin typeface="Gramatika-Medium" panose="00000600000000000000" charset="0"/>
              </a:rPr>
              <a:t>Назначение на роль регионального координатора партийного проекта «Мир возможностей» </a:t>
            </a:r>
          </a:p>
          <a:p>
            <a:endParaRPr lang="ru-RU" b="1" u="sng" dirty="0">
              <a:solidFill>
                <a:srgbClr val="5B0E29"/>
              </a:solidFill>
            </a:endParaRPr>
          </a:p>
          <a:p>
            <a:r>
              <a:rPr lang="ru-RU" sz="1600" dirty="0">
                <a:latin typeface="Gramatika-Medium" panose="00000600000000000000" charset="0"/>
              </a:rPr>
              <a:t>Это один из 22 партийных проектов, направленных на реализацию народной программы «Единой России».</a:t>
            </a:r>
            <a:endParaRPr lang="ru-RU" sz="1600" b="1" dirty="0">
              <a:solidFill>
                <a:srgbClr val="5B0E29"/>
              </a:solidFill>
              <a:latin typeface="Gramatika-Medium" panose="00000600000000000000" charset="0"/>
            </a:endParaRPr>
          </a:p>
          <a:p>
            <a:endParaRPr lang="ru-RU" sz="1600" b="1" i="1" dirty="0">
              <a:solidFill>
                <a:srgbClr val="5B0E29"/>
              </a:solidFill>
              <a:latin typeface="Gramatika-Medium" panose="00000600000000000000" charset="0"/>
            </a:endParaRPr>
          </a:p>
          <a:p>
            <a:r>
              <a:rPr lang="ru-RU" sz="1600" b="1" dirty="0">
                <a:solidFill>
                  <a:srgbClr val="000000"/>
                </a:solidFill>
                <a:latin typeface="Gramatika-Medium" panose="00000600000000000000" charset="0"/>
              </a:rPr>
              <a:t>Цель проекта </a:t>
            </a:r>
            <a:r>
              <a:rPr lang="ru-RU" sz="1600" dirty="0">
                <a:solidFill>
                  <a:srgbClr val="000000"/>
                </a:solidFill>
                <a:latin typeface="Gramatika-Medium" panose="00000600000000000000" charset="0"/>
              </a:rPr>
              <a:t>— вовлечение подрастающего поколения в социальную активность, связанную с историческим и духовным наследием страны, </a:t>
            </a:r>
            <a:r>
              <a:rPr lang="ru-RU" sz="1600" dirty="0">
                <a:latin typeface="Gramatika-Medium" panose="00000600000000000000" charset="0"/>
              </a:rPr>
              <a:t>патриотическим воспитанием, формированием гражданской идентичности. </a:t>
            </a:r>
          </a:p>
          <a:p>
            <a:br>
              <a:rPr lang="ru-RU" sz="1600" dirty="0">
                <a:latin typeface="Gramatika-Medium" panose="00000600000000000000" charset="0"/>
              </a:rPr>
            </a:br>
            <a:endParaRPr lang="ru-RU" sz="1600" dirty="0">
              <a:latin typeface="Gramatika-Medium" panose="00000600000000000000" charset="0"/>
            </a:endParaRPr>
          </a:p>
        </p:txBody>
      </p:sp>
      <p:pic>
        <p:nvPicPr>
          <p:cNvPr id="71682" name="Picture 2" descr="https://sun9-8.userapi.com/s/v1/ig2/ZE17GCDBF8UstiafjxFYIRBj2YrW0px-uXwmZmi_8NEvf0ExT78IsRNVMBnlALtKExicfGPOstJAtCc30gaw_aqN.jpg?quality=95&amp;as=32x24,48x36,72x54,108x82,160x121,240x181,360x272,480x363,540x408,640x483,720x544,1080x816,1193x901&amp;from=bu&amp;u=kiUcAOqa0tAigPHp7eBFnPsvIt7W5XCUu2XgRw2HCxU&amp;cs=640x0">
            <a:extLst>
              <a:ext uri="{FF2B5EF4-FFF2-40B4-BE49-F238E27FC236}">
                <a16:creationId xmlns:a16="http://schemas.microsoft.com/office/drawing/2014/main" id="{8E9FEDF6-87CA-4014-8841-3709EBE47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3797" y="3208338"/>
            <a:ext cx="3464256" cy="26090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sun9-10.userapi.com/s/v1/ig2/v3NgEvoM4HJNHBBV33vrHYQYRdjqYrU_NBQxxVQ3Yy5eJVX6lBA1XSUgmtobd3v9ygXWqkZwKOy7BiA7RJp_kAFm.jpg?quality=95&amp;as=32x24,48x36,72x54,108x81,160x120,240x179,360x269,480x359,540x404,640x479,720x538,1080x808,1194x893&amp;from=bu&amp;u=CJElmlqZyLJVH2hDdnunaD87kfhIziDQPRpBW9pc9JQ&amp;cs=640x0">
            <a:extLst>
              <a:ext uri="{FF2B5EF4-FFF2-40B4-BE49-F238E27FC236}">
                <a16:creationId xmlns:a16="http://schemas.microsoft.com/office/drawing/2014/main" id="{219FF25A-5B19-4D83-839C-A09465DBDD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677" y="3208338"/>
            <a:ext cx="3493244" cy="26090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2C056EB-D199-44C4-82FA-F50D5C8781B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0" t="7338" r="4458"/>
          <a:stretch/>
        </p:blipFill>
        <p:spPr>
          <a:xfrm>
            <a:off x="7989930" y="3781887"/>
            <a:ext cx="4033393" cy="29895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2" descr="https://sun9-86.userapi.com/s/v1/ig2/t2gCRt3ette1PmkqP-G-cBkPvjhrWd_MBtr4mp6VcBcOp0XAPslbfmkoeYsb-M5vwhxa5J1mnIi0MWn93ZeRc-4v.jpg?quality=95&amp;as=32x21,48x32,72x48,108x72,160x107,240x160,360x240,480x320,540x360,640x426,720x480,1080x720,1280x853&amp;from=bu&amp;u=Wb7XXxEv_QZghyWZ3SqYG6tbf20AAV4Jlsl6um2kZYY&amp;cs=540x0">
            <a:extLst>
              <a:ext uri="{FF2B5EF4-FFF2-40B4-BE49-F238E27FC236}">
                <a16:creationId xmlns:a16="http://schemas.microsoft.com/office/drawing/2014/main" id="{8DE929E6-3365-4DBA-B0F2-8A8B0CA63A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4"/>
          <a:stretch/>
        </p:blipFill>
        <p:spPr bwMode="auto">
          <a:xfrm>
            <a:off x="8668245" y="1320929"/>
            <a:ext cx="3355078" cy="23348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B9D14EE-E689-483C-822B-F9591CCFADC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5015" y="141572"/>
            <a:ext cx="704478" cy="89556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2961503-963B-4C72-BAFC-F2B6F848700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6813" y="283222"/>
            <a:ext cx="1861978" cy="80225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8C3C922-0B32-4513-AFA1-4ABAC23E5B12}"/>
              </a:ext>
            </a:extLst>
          </p:cNvPr>
          <p:cNvSpPr/>
          <p:nvPr/>
        </p:nvSpPr>
        <p:spPr>
          <a:xfrm>
            <a:off x="312591" y="6205446"/>
            <a:ext cx="24801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rgbClr val="5A0E29"/>
                </a:solidFill>
                <a:latin typeface="Gramatika-Medium" panose="00000600000000000000" charset="0"/>
              </a:rPr>
              <a:t>https://mv.com.ru/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8A16D56-CF1A-49A6-A9E6-C570AF3BB37F}"/>
              </a:ext>
            </a:extLst>
          </p:cNvPr>
          <p:cNvSpPr/>
          <p:nvPr/>
        </p:nvSpPr>
        <p:spPr>
          <a:xfrm>
            <a:off x="4249212" y="6205446"/>
            <a:ext cx="31534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rgbClr val="5A0E29"/>
                </a:solidFill>
                <a:latin typeface="Gramatika-Medium" panose="00000600000000000000" charset="0"/>
              </a:rPr>
              <a:t>https://doit-together.ru/</a:t>
            </a:r>
          </a:p>
        </p:txBody>
      </p:sp>
    </p:spTree>
    <p:extLst>
      <p:ext uri="{BB962C8B-B14F-4D97-AF65-F5344CB8AC3E}">
        <p14:creationId xmlns:p14="http://schemas.microsoft.com/office/powerpoint/2010/main" val="8675711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Шеврон 26"/>
          <p:cNvSpPr/>
          <p:nvPr/>
        </p:nvSpPr>
        <p:spPr>
          <a:xfrm>
            <a:off x="7236328" y="-669563"/>
            <a:ext cx="3436780" cy="7527563"/>
          </a:xfrm>
          <a:prstGeom prst="chevron">
            <a:avLst>
              <a:gd name="adj" fmla="val 65143"/>
            </a:avLst>
          </a:prstGeom>
          <a:solidFill>
            <a:schemeClr val="bg1">
              <a:lumMod val="6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Шеврон 27"/>
          <p:cNvSpPr/>
          <p:nvPr/>
        </p:nvSpPr>
        <p:spPr>
          <a:xfrm>
            <a:off x="8165232" y="-152401"/>
            <a:ext cx="3643657" cy="7980684"/>
          </a:xfrm>
          <a:prstGeom prst="chevron">
            <a:avLst>
              <a:gd name="adj" fmla="val 65143"/>
            </a:avLst>
          </a:prstGeom>
          <a:solidFill>
            <a:schemeClr val="bg1">
              <a:lumMod val="9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Шеврон 28"/>
          <p:cNvSpPr/>
          <p:nvPr/>
        </p:nvSpPr>
        <p:spPr>
          <a:xfrm flipH="1">
            <a:off x="10529555" y="-1496291"/>
            <a:ext cx="2113919" cy="7680036"/>
          </a:xfrm>
          <a:prstGeom prst="chevron">
            <a:avLst>
              <a:gd name="adj" fmla="val 98962"/>
            </a:avLst>
          </a:prstGeom>
          <a:solidFill>
            <a:schemeClr val="bg1">
              <a:lumMod val="75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5015" y="141572"/>
            <a:ext cx="704478" cy="895567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EDC60-8D42-4261-8BCF-EC910EA0E3AC}" type="slidenum">
              <a:rPr lang="ru-RU" smtClean="0"/>
              <a:pPr/>
              <a:t>22</a:t>
            </a:fld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428543" y="761876"/>
            <a:ext cx="7413522" cy="0"/>
          </a:xfrm>
          <a:prstGeom prst="line">
            <a:avLst/>
          </a:prstGeom>
          <a:ln w="31750">
            <a:gradFill>
              <a:gsLst>
                <a:gs pos="0">
                  <a:srgbClr val="FF0000"/>
                </a:gs>
                <a:gs pos="100000">
                  <a:srgbClr val="00B0F0"/>
                </a:gs>
              </a:gsLst>
              <a:lin ang="4200000" scaled="0"/>
            </a:gra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31414" y="328897"/>
            <a:ext cx="98152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Gramatika-Bold" panose="00000800000000000000" pitchFamily="2" charset="0"/>
              </a:rPr>
              <a:t>ПРОЕКТНАЯ ДЕЯТЕЛЬНОСТЬ. МЕРОПРИЯТИЯ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34F6F211-C539-49F5-BFCC-062708A42476}"/>
              </a:ext>
            </a:extLst>
          </p:cNvPr>
          <p:cNvSpPr/>
          <p:nvPr/>
        </p:nvSpPr>
        <p:spPr>
          <a:xfrm>
            <a:off x="760756" y="2862978"/>
            <a:ext cx="5640987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000" i="1" dirty="0">
              <a:solidFill>
                <a:srgbClr val="0066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2" descr="https://sun9-1.userapi.com/impg/rZkaay77rAkB_7v1TUyakOM7-MsFvsR_t3oIUA/nDCr7YHQKMw.jpg?size=1114x1161&amp;quality=95&amp;sign=38090042cdb2b170804d1f7e387511da&amp;type=album">
            <a:extLst>
              <a:ext uri="{FF2B5EF4-FFF2-40B4-BE49-F238E27FC236}">
                <a16:creationId xmlns:a16="http://schemas.microsoft.com/office/drawing/2014/main" id="{F58B0F7D-2A5C-4200-AC96-5562444418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10" r="15493"/>
          <a:stretch/>
        </p:blipFill>
        <p:spPr bwMode="auto">
          <a:xfrm>
            <a:off x="9095076" y="1276137"/>
            <a:ext cx="2876826" cy="29905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5BF5D67-F1E9-4FC1-BE54-37A803CED13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0779" r="25162" b="7650"/>
          <a:stretch/>
        </p:blipFill>
        <p:spPr>
          <a:xfrm>
            <a:off x="5359287" y="3691552"/>
            <a:ext cx="2084912" cy="30299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4D66746-3A0B-40B0-8223-D70711F34573}"/>
              </a:ext>
            </a:extLst>
          </p:cNvPr>
          <p:cNvSpPr/>
          <p:nvPr/>
        </p:nvSpPr>
        <p:spPr>
          <a:xfrm>
            <a:off x="329239" y="2032617"/>
            <a:ext cx="898883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0070C0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Акция «Подарок Ветерану»</a:t>
            </a:r>
          </a:p>
          <a:p>
            <a:br>
              <a:rPr lang="ru-RU" sz="20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</a:br>
            <a:r>
              <a:rPr lang="ru-RU" dirty="0"/>
              <a:t>- Поздравление ветеранов Великой Отечественной войны. </a:t>
            </a:r>
          </a:p>
          <a:p>
            <a:r>
              <a:rPr lang="ru-RU" dirty="0"/>
              <a:t>- Вручение подарков. </a:t>
            </a:r>
          </a:p>
          <a:p>
            <a:r>
              <a:rPr lang="ru-RU" dirty="0"/>
              <a:t>- Концерты для ветеранов.</a:t>
            </a:r>
            <a:endParaRPr lang="ru-RU" i="1" dirty="0"/>
          </a:p>
          <a:p>
            <a:endParaRPr lang="ru-RU" dirty="0"/>
          </a:p>
        </p:txBody>
      </p:sp>
      <p:pic>
        <p:nvPicPr>
          <p:cNvPr id="19" name="Picture 4" descr="https://sun9-29.userapi.com/impg/pW7wgzQob6KTAMobiUsHSsdZDZRHX3v87Efg0A/X_DaNm0JQN4.jpg?size=1620x2160&amp;quality=95&amp;sign=bffa0a6a409735bd21a659d7cd855d5e&amp;type=album">
            <a:extLst>
              <a:ext uri="{FF2B5EF4-FFF2-40B4-BE49-F238E27FC236}">
                <a16:creationId xmlns:a16="http://schemas.microsoft.com/office/drawing/2014/main" id="{8F52EC58-9D32-431E-833F-35C53AEE80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930" y="3696215"/>
            <a:ext cx="2268946" cy="30252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 descr="https://sun9-24.userapi.com/s/v1/ig2/fxhQKhGylI3XWo1-4ExkgBbm3uji9HPN3eVFOAvuGglgdqyhZg7uDjF5qicKE8iHO6vA3XDS7uzIjmDMHZUuUB-p.jpg?quality=95&amp;as=32x25,48x38,72x56,108x84,160x125,240x188,360x281,480x375,540x422,640x500,720x563,1080x844,1280x1001,1440x1126,1741x1361&amp;from=bu&amp;u=avKZWa_KZyKw-Rv2K8dB_oZ_UdRFEY7nFu-G1y4Q4JE&amp;cs=640x0">
            <a:extLst>
              <a:ext uri="{FF2B5EF4-FFF2-40B4-BE49-F238E27FC236}">
                <a16:creationId xmlns:a16="http://schemas.microsoft.com/office/drawing/2014/main" id="{14ED5FD4-95C5-40E6-B009-15C8098C57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40" b="18436"/>
          <a:stretch/>
        </p:blipFill>
        <p:spPr bwMode="auto">
          <a:xfrm>
            <a:off x="7597009" y="4478408"/>
            <a:ext cx="4372350" cy="22814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357C5A0-69C0-428A-958E-822FB2DDE8D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6813" y="283222"/>
            <a:ext cx="1861978" cy="802250"/>
          </a:xfrm>
          <a:prstGeom prst="rect">
            <a:avLst/>
          </a:prstGeom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9E98B69F-D726-4931-8FBA-A057B6FCA17D}"/>
              </a:ext>
            </a:extLst>
          </p:cNvPr>
          <p:cNvSpPr/>
          <p:nvPr/>
        </p:nvSpPr>
        <p:spPr>
          <a:xfrm>
            <a:off x="331414" y="936682"/>
            <a:ext cx="85347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Депутаты от «ЕДИНОЙ РОССИИ» традиционно являются активными участниками региональных акций и проектов, в том числе посвященных празднованию </a:t>
            </a:r>
            <a:r>
              <a:rPr lang="ru-RU" b="1" dirty="0">
                <a:latin typeface="Gramatika-Medium" panose="00000600000000000000" charset="0"/>
              </a:rPr>
              <a:t>годовщины победы в Великой Отечественной войне.</a:t>
            </a:r>
          </a:p>
        </p:txBody>
      </p:sp>
      <p:pic>
        <p:nvPicPr>
          <p:cNvPr id="22" name="Picture 8" descr="https://sun9-34.userapi.com/s/v1/ig2/vks1GJarcJbTBy6pmWhhmlQEZQTT6I3luAz4VYoKmzT5DqTRtuVJsDVaiWhhViGs8rRVZxYAbblSsZQZd8_7CJEJ.jpg?quality=95&amp;as=32x45,48x67,72x101,108x151,160x224,240x336,360x504,480x672,540x756,640x896,720x1008,1080x1513,1280x1793,1428x2000&amp;from=bu&amp;u=C_803ujJGj_mpEkB7JiX5j5wGmxOYRx25oNOPeQXsTk&amp;cs=1080x0">
            <a:extLst>
              <a:ext uri="{FF2B5EF4-FFF2-40B4-BE49-F238E27FC236}">
                <a16:creationId xmlns:a16="http://schemas.microsoft.com/office/drawing/2014/main" id="{B13BE700-435D-446D-98BA-50E85E6C8A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7" t="17279" r="3992"/>
          <a:stretch/>
        </p:blipFill>
        <p:spPr bwMode="auto">
          <a:xfrm>
            <a:off x="277159" y="3712046"/>
            <a:ext cx="2383960" cy="30252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205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Шеврон 26"/>
          <p:cNvSpPr/>
          <p:nvPr/>
        </p:nvSpPr>
        <p:spPr>
          <a:xfrm>
            <a:off x="7236328" y="-669563"/>
            <a:ext cx="3436780" cy="7527563"/>
          </a:xfrm>
          <a:prstGeom prst="chevron">
            <a:avLst>
              <a:gd name="adj" fmla="val 65143"/>
            </a:avLst>
          </a:prstGeom>
          <a:solidFill>
            <a:schemeClr val="bg1">
              <a:lumMod val="6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Шеврон 27"/>
          <p:cNvSpPr/>
          <p:nvPr/>
        </p:nvSpPr>
        <p:spPr>
          <a:xfrm>
            <a:off x="8165232" y="-152401"/>
            <a:ext cx="3643657" cy="7980684"/>
          </a:xfrm>
          <a:prstGeom prst="chevron">
            <a:avLst>
              <a:gd name="adj" fmla="val 65143"/>
            </a:avLst>
          </a:prstGeom>
          <a:solidFill>
            <a:schemeClr val="bg1">
              <a:lumMod val="9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Шеврон 28"/>
          <p:cNvSpPr/>
          <p:nvPr/>
        </p:nvSpPr>
        <p:spPr>
          <a:xfrm flipH="1">
            <a:off x="10529555" y="-1496291"/>
            <a:ext cx="2113919" cy="7680036"/>
          </a:xfrm>
          <a:prstGeom prst="chevron">
            <a:avLst>
              <a:gd name="adj" fmla="val 98962"/>
            </a:avLst>
          </a:prstGeom>
          <a:solidFill>
            <a:schemeClr val="bg1">
              <a:lumMod val="75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5015" y="141572"/>
            <a:ext cx="704478" cy="895567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EDC60-8D42-4261-8BCF-EC910EA0E3AC}" type="slidenum">
              <a:rPr lang="ru-RU" smtClean="0"/>
              <a:pPr/>
              <a:t>23</a:t>
            </a:fld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428543" y="761876"/>
            <a:ext cx="7413522" cy="0"/>
          </a:xfrm>
          <a:prstGeom prst="line">
            <a:avLst/>
          </a:prstGeom>
          <a:ln w="31750">
            <a:gradFill>
              <a:gsLst>
                <a:gs pos="0">
                  <a:srgbClr val="FF0000"/>
                </a:gs>
                <a:gs pos="100000">
                  <a:srgbClr val="00B0F0"/>
                </a:gs>
              </a:gsLst>
              <a:lin ang="4200000" scaled="0"/>
            </a:gra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31414" y="328897"/>
            <a:ext cx="98152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Gramatika-Bold" panose="00000800000000000000" pitchFamily="2" charset="0"/>
              </a:rPr>
              <a:t>ПРОЕКТНАЯ ДЕЯТЕЛЬНОСТЬ. МЕРОПРИЯТИЯ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34F6F211-C539-49F5-BFCC-062708A42476}"/>
              </a:ext>
            </a:extLst>
          </p:cNvPr>
          <p:cNvSpPr/>
          <p:nvPr/>
        </p:nvSpPr>
        <p:spPr>
          <a:xfrm>
            <a:off x="760756" y="2862978"/>
            <a:ext cx="5640987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000" i="1" dirty="0">
              <a:solidFill>
                <a:srgbClr val="0066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4D66746-3A0B-40B0-8223-D70711F34573}"/>
              </a:ext>
            </a:extLst>
          </p:cNvPr>
          <p:cNvSpPr/>
          <p:nvPr/>
        </p:nvSpPr>
        <p:spPr>
          <a:xfrm>
            <a:off x="428543" y="2320108"/>
            <a:ext cx="8988831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0070C0"/>
                </a:solidFill>
                <a:latin typeface="Gramatika-Medium" panose="00000600000000000000" charset="0"/>
              </a:rPr>
              <a:t>Подготовка мемориалов </a:t>
            </a:r>
          </a:p>
          <a:p>
            <a:r>
              <a:rPr lang="ru-RU" sz="2000" b="1" dirty="0">
                <a:solidFill>
                  <a:srgbClr val="0070C0"/>
                </a:solidFill>
                <a:latin typeface="Gramatika-Medium" panose="00000600000000000000" charset="0"/>
              </a:rPr>
              <a:t>ко Дню Победы</a:t>
            </a:r>
          </a:p>
          <a:p>
            <a:br>
              <a:rPr lang="ru-RU" sz="20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59DE6016-8DFE-4839-8206-96E42B5F6DC1}"/>
              </a:ext>
            </a:extLst>
          </p:cNvPr>
          <p:cNvSpPr/>
          <p:nvPr/>
        </p:nvSpPr>
        <p:spPr>
          <a:xfrm>
            <a:off x="428543" y="4791789"/>
            <a:ext cx="298030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0070C0"/>
                </a:solidFill>
                <a:latin typeface="Gramatika-Medium" panose="00000600000000000000" charset="0"/>
              </a:rPr>
              <a:t>Акция «Сад памяти»</a:t>
            </a:r>
          </a:p>
        </p:txBody>
      </p:sp>
      <p:pic>
        <p:nvPicPr>
          <p:cNvPr id="24" name="Picture 4" descr="https://sun9-54.userapi.com/s/v1/ig2/27HYbNqjUreJ4d2YrsJS0t8Nmd7OVQzvUQGg2PVFkZ1ZjlfWtoD5HLKBtxXbx68TaHa7BtD3yi-PG7SJYc8QeWW5.jpg?quality=95&amp;as=32x43,48x64,72x96,108x144,160x213,240x320,360x480,480x640,540x720,640x853,720x960,1080x1440,1280x1707,1440x1920,1500x2000&amp;from=bu&amp;u=LlU4vy8PcXv4LsT_k1ka5hT8HV1olTtFzSiJrYvVBvY&amp;cs=1080x0">
            <a:extLst>
              <a:ext uri="{FF2B5EF4-FFF2-40B4-BE49-F238E27FC236}">
                <a16:creationId xmlns:a16="http://schemas.microsoft.com/office/drawing/2014/main" id="{E611F53A-89CC-4351-BF8A-1E91A15443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5762" y="1229503"/>
            <a:ext cx="2317255" cy="30896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https://sun9-82.userapi.com/s/v1/ig2/vdVclmv9C-di83m-hPqIWpLcw3XIA72FeGymu1jk1s4obkcxM5cnfHPxjkZyr-1PiD_yr55YZ_mWBWe0lHWTy49J.jpg?quality=95&amp;as=32x23,48x35,72x53,108x79,160x117,240x175,360x263,480x351,540x394,640x468,720x526,1080x789,1206x881&amp;from=bu&amp;cs=1206x0">
            <a:extLst>
              <a:ext uri="{FF2B5EF4-FFF2-40B4-BE49-F238E27FC236}">
                <a16:creationId xmlns:a16="http://schemas.microsoft.com/office/drawing/2014/main" id="{98CB08AC-22D1-4855-9AD6-9B5B7AEDA5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2023" y="1630852"/>
            <a:ext cx="3373515" cy="24642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963CC79C-621B-43F6-B4D6-5878F7FB15E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633" t="10689" r="28109" b="22608"/>
          <a:stretch/>
        </p:blipFill>
        <p:spPr>
          <a:xfrm>
            <a:off x="8516498" y="4648497"/>
            <a:ext cx="3546837" cy="21042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1C57DFFE-C2F3-4864-A263-44747CF49BA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7350" y="4242664"/>
            <a:ext cx="3373515" cy="2530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B5F7D9F-0EAF-4BBF-899C-E1BBF060CD0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6813" y="283222"/>
            <a:ext cx="1861978" cy="80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4286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Шеврон 26"/>
          <p:cNvSpPr/>
          <p:nvPr/>
        </p:nvSpPr>
        <p:spPr>
          <a:xfrm>
            <a:off x="7236328" y="-669563"/>
            <a:ext cx="3436780" cy="7527563"/>
          </a:xfrm>
          <a:prstGeom prst="chevron">
            <a:avLst>
              <a:gd name="adj" fmla="val 65143"/>
            </a:avLst>
          </a:prstGeom>
          <a:solidFill>
            <a:schemeClr val="bg1">
              <a:lumMod val="6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Шеврон 27"/>
          <p:cNvSpPr/>
          <p:nvPr/>
        </p:nvSpPr>
        <p:spPr>
          <a:xfrm>
            <a:off x="8165232" y="-152401"/>
            <a:ext cx="3643657" cy="7980684"/>
          </a:xfrm>
          <a:prstGeom prst="chevron">
            <a:avLst>
              <a:gd name="adj" fmla="val 65143"/>
            </a:avLst>
          </a:prstGeom>
          <a:solidFill>
            <a:schemeClr val="bg1">
              <a:lumMod val="9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Шеврон 28"/>
          <p:cNvSpPr/>
          <p:nvPr/>
        </p:nvSpPr>
        <p:spPr>
          <a:xfrm flipH="1">
            <a:off x="10529555" y="-1496291"/>
            <a:ext cx="2113919" cy="7680036"/>
          </a:xfrm>
          <a:prstGeom prst="chevron">
            <a:avLst>
              <a:gd name="adj" fmla="val 98962"/>
            </a:avLst>
          </a:prstGeom>
          <a:solidFill>
            <a:schemeClr val="bg1">
              <a:lumMod val="75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5015" y="141572"/>
            <a:ext cx="704478" cy="895567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EDC60-8D42-4261-8BCF-EC910EA0E3AC}" type="slidenum">
              <a:rPr lang="ru-RU" smtClean="0"/>
              <a:pPr/>
              <a:t>24</a:t>
            </a:fld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428543" y="761876"/>
            <a:ext cx="7413522" cy="0"/>
          </a:xfrm>
          <a:prstGeom prst="line">
            <a:avLst/>
          </a:prstGeom>
          <a:ln w="31750">
            <a:gradFill>
              <a:gsLst>
                <a:gs pos="0">
                  <a:srgbClr val="FF0000"/>
                </a:gs>
                <a:gs pos="100000">
                  <a:srgbClr val="00B0F0"/>
                </a:gs>
              </a:gsLst>
              <a:lin ang="4200000" scaled="0"/>
            </a:gra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31414" y="328897"/>
            <a:ext cx="98152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Gramatika-Bold" panose="00000800000000000000" pitchFamily="2" charset="0"/>
              </a:rPr>
              <a:t>ПРОЕКТНАЯ ДЕЯТЕЛЬНОСТЬ. МЕРОПРИЯТИЯ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34F6F211-C539-49F5-BFCC-062708A42476}"/>
              </a:ext>
            </a:extLst>
          </p:cNvPr>
          <p:cNvSpPr/>
          <p:nvPr/>
        </p:nvSpPr>
        <p:spPr>
          <a:xfrm>
            <a:off x="760756" y="2862978"/>
            <a:ext cx="5640987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000" i="1" dirty="0">
              <a:solidFill>
                <a:srgbClr val="0066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42E5F86-2BC5-4B09-B11F-8DD271001A8A}"/>
              </a:ext>
            </a:extLst>
          </p:cNvPr>
          <p:cNvSpPr/>
          <p:nvPr/>
        </p:nvSpPr>
        <p:spPr>
          <a:xfrm>
            <a:off x="662817" y="1194856"/>
            <a:ext cx="235513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C00000"/>
                </a:solidFill>
                <a:latin typeface="Gramatika-Medium" panose="00000600000000000000" charset="0"/>
              </a:rPr>
              <a:t>80-летие Победы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D35BD35-CB85-4CC4-AB4F-CA8AFB3120EA}"/>
              </a:ext>
            </a:extLst>
          </p:cNvPr>
          <p:cNvSpPr/>
          <p:nvPr/>
        </p:nvSpPr>
        <p:spPr>
          <a:xfrm>
            <a:off x="450206" y="4594601"/>
            <a:ext cx="39298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70C0"/>
                </a:solidFill>
                <a:latin typeface="Gramatika-Medium" panose="00000600000000000000" charset="0"/>
              </a:rPr>
              <a:t>Вручение медалей </a:t>
            </a:r>
            <a:r>
              <a:rPr lang="ru-RU" b="1" dirty="0">
                <a:solidFill>
                  <a:srgbClr val="0070C0"/>
                </a:solidFill>
                <a:latin typeface="Gramatika-Medium" panose="00000600000000000000" charset="0"/>
              </a:rPr>
              <a:t>к 80-летию Победы </a:t>
            </a:r>
            <a:r>
              <a:rPr lang="ru-RU" dirty="0">
                <a:latin typeface="Gramatika-Medium" panose="00000600000000000000" charset="0"/>
              </a:rPr>
              <a:t>в Великой </a:t>
            </a:r>
            <a:r>
              <a:rPr lang="ru-RU" b="1" dirty="0">
                <a:latin typeface="Gramatika-Medium" panose="00000600000000000000" charset="0"/>
              </a:rPr>
              <a:t>Отечественной войне труженикам тыла и детям войны</a:t>
            </a:r>
          </a:p>
        </p:txBody>
      </p:sp>
      <p:pic>
        <p:nvPicPr>
          <p:cNvPr id="19" name="Picture 2" descr="https://sun9-66.userapi.com/s/v1/ig2/gCIzhMU2TxgpLuMWB2WBZfT0yYzSEI0RfXH94eCAFiDwKE08xv6ANvb5rjVNZ7yeRLl00MDYNSV86XmHfxssMITU.jpg?quality=95&amp;as=32x24,48x36,72x54,108x81,160x120,240x180,360x270,480x360,540x405,640x480,720x540,1080x810,1280x960,1440x1080,2000x1500&amp;from=bu&amp;cs=2000x0">
            <a:extLst>
              <a:ext uri="{FF2B5EF4-FFF2-40B4-BE49-F238E27FC236}">
                <a16:creationId xmlns:a16="http://schemas.microsoft.com/office/drawing/2014/main" id="{C317C841-146A-4C5B-8541-7B759CCCC1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0" t="17239" r="8653" b="226"/>
          <a:stretch/>
        </p:blipFill>
        <p:spPr bwMode="auto">
          <a:xfrm>
            <a:off x="7311953" y="1130533"/>
            <a:ext cx="2909290" cy="2707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1CBEB56-6266-45F2-A2E3-229C56831594}"/>
              </a:ext>
            </a:extLst>
          </p:cNvPr>
          <p:cNvSpPr/>
          <p:nvPr/>
        </p:nvSpPr>
        <p:spPr>
          <a:xfrm>
            <a:off x="457344" y="1708370"/>
            <a:ext cx="664439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70C0"/>
                </a:solidFill>
                <a:latin typeface="Gramatika-Medium" panose="00000600000000000000" charset="0"/>
              </a:rPr>
              <a:t>Вручение удостоверений, </a:t>
            </a:r>
          </a:p>
          <a:p>
            <a:r>
              <a:rPr lang="ru-RU" dirty="0">
                <a:solidFill>
                  <a:srgbClr val="0070C0"/>
                </a:solidFill>
                <a:latin typeface="Gramatika-Medium" panose="00000600000000000000" charset="0"/>
              </a:rPr>
              <a:t>дипломов и нагрудных знаков </a:t>
            </a:r>
            <a:r>
              <a:rPr lang="ru-RU" b="1" dirty="0">
                <a:solidFill>
                  <a:srgbClr val="0070C0"/>
                </a:solidFill>
                <a:latin typeface="Gramatika-Medium" panose="00000600000000000000" charset="0"/>
              </a:rPr>
              <a:t>«Почетный гражданин </a:t>
            </a:r>
          </a:p>
          <a:p>
            <a:r>
              <a:rPr lang="ru-RU" b="1" dirty="0">
                <a:solidFill>
                  <a:srgbClr val="0070C0"/>
                </a:solidFill>
                <a:latin typeface="Gramatika-Medium" panose="00000600000000000000" charset="0"/>
              </a:rPr>
              <a:t>Нижегородской области» </a:t>
            </a:r>
          </a:p>
          <a:p>
            <a:r>
              <a:rPr lang="ru-RU" b="1" dirty="0">
                <a:latin typeface="Gramatika-Medium" panose="00000600000000000000" charset="0"/>
              </a:rPr>
              <a:t>ветеранам ВОВ</a:t>
            </a:r>
            <a:endParaRPr lang="ru-RU" dirty="0">
              <a:latin typeface="Gramatika-Medium" panose="00000600000000000000" charset="0"/>
            </a:endParaRPr>
          </a:p>
        </p:txBody>
      </p:sp>
      <p:pic>
        <p:nvPicPr>
          <p:cNvPr id="21" name="Picture 6" descr="https://sun9-43.userapi.com/s/v1/ig2/wm7wa5Yr3-sxKAVNjKjn8eofdaUf1bwDDZ3bD5TKLbIMDMOTIgaP1d2KpxsU6xaCC9LAP3QsFWf24jbEc-ETTRKt.jpg?quality=95&amp;as=32x41,48x62,72x93,108x140,160x207,240x311,360x467,480x622,540x700,640x830,720x934,1080x1401,1206x1564&amp;from=bu&amp;cs=1206x0">
            <a:extLst>
              <a:ext uri="{FF2B5EF4-FFF2-40B4-BE49-F238E27FC236}">
                <a16:creationId xmlns:a16="http://schemas.microsoft.com/office/drawing/2014/main" id="{F7F27F32-8117-404B-8C6E-0EA9851FB4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66"/>
          <a:stretch/>
        </p:blipFill>
        <p:spPr bwMode="auto">
          <a:xfrm>
            <a:off x="9595053" y="3945220"/>
            <a:ext cx="2463896" cy="28130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https://sun9-39.userapi.com/s/v1/ig2/frBF05fa01MZCLrH-5hv21_W0X1KHutGqG2d3t6rCWSlUT2jEedxSngs49o2XShpHHxQnolvwrFQXbAYHSoPSyr3.jpg?quality=95&amp;as=32x45,48x67,72x101,108x152,160x225,240x337,360x506,480x674,540x758,640x899,720x1011,1080x1517,1140x1601&amp;from=bu&amp;u=Umlkns43IJyU1jSSFMcipESmKY7e1-qg8csT1gZer2g&amp;cs=1080x0">
            <a:extLst>
              <a:ext uri="{FF2B5EF4-FFF2-40B4-BE49-F238E27FC236}">
                <a16:creationId xmlns:a16="http://schemas.microsoft.com/office/drawing/2014/main" id="{3823A279-758D-4630-9195-DC3458C59E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1" t="20389" r="-8441"/>
          <a:stretch/>
        </p:blipFill>
        <p:spPr bwMode="auto">
          <a:xfrm>
            <a:off x="7101735" y="3963214"/>
            <a:ext cx="2517610" cy="28130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https://sun9-59.userapi.com/s/v1/ig2/vrwXJacs-Qj8ztP0C4fBir8AFqMm-U3BIDejvmKJnlMFhYXd6q-5Iwzbf0sqmlNjbroekqodDibvUZ8NlsFwH1A2.jpg?quality=95&amp;as=32x24,48x35,72x53,108x79,160x118,240x177,360x265,480x353,540x397,640x471,720x530,1080x794,1206x887&amp;from=bu&amp;u=Gi2gcih5O7KCkdHsc4Du0ZbvX4-VWXq3bHcShMxF2R0&amp;cs=640x0">
            <a:extLst>
              <a:ext uri="{FF2B5EF4-FFF2-40B4-BE49-F238E27FC236}">
                <a16:creationId xmlns:a16="http://schemas.microsoft.com/office/drawing/2014/main" id="{527A92B8-87A5-43B5-B9F5-02F3128D6B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38" r="18320"/>
          <a:stretch/>
        </p:blipFill>
        <p:spPr bwMode="auto">
          <a:xfrm>
            <a:off x="4550690" y="3949662"/>
            <a:ext cx="2384263" cy="28130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AFB28FF-2799-4272-A28D-F647E76BEE6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6813" y="283222"/>
            <a:ext cx="1861978" cy="80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8075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Шеврон 26"/>
          <p:cNvSpPr/>
          <p:nvPr/>
        </p:nvSpPr>
        <p:spPr>
          <a:xfrm>
            <a:off x="7236328" y="-669563"/>
            <a:ext cx="3436780" cy="7527563"/>
          </a:xfrm>
          <a:prstGeom prst="chevron">
            <a:avLst>
              <a:gd name="adj" fmla="val 65143"/>
            </a:avLst>
          </a:prstGeom>
          <a:solidFill>
            <a:schemeClr val="bg1">
              <a:lumMod val="6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Шеврон 27"/>
          <p:cNvSpPr/>
          <p:nvPr/>
        </p:nvSpPr>
        <p:spPr>
          <a:xfrm>
            <a:off x="8165232" y="-152401"/>
            <a:ext cx="3643657" cy="7980684"/>
          </a:xfrm>
          <a:prstGeom prst="chevron">
            <a:avLst>
              <a:gd name="adj" fmla="val 65143"/>
            </a:avLst>
          </a:prstGeom>
          <a:solidFill>
            <a:schemeClr val="bg1">
              <a:lumMod val="9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Шеврон 28"/>
          <p:cNvSpPr/>
          <p:nvPr/>
        </p:nvSpPr>
        <p:spPr>
          <a:xfrm flipH="1">
            <a:off x="10529555" y="-1496291"/>
            <a:ext cx="2113919" cy="7680036"/>
          </a:xfrm>
          <a:prstGeom prst="chevron">
            <a:avLst>
              <a:gd name="adj" fmla="val 98962"/>
            </a:avLst>
          </a:prstGeom>
          <a:solidFill>
            <a:schemeClr val="bg1">
              <a:lumMod val="75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5015" y="141572"/>
            <a:ext cx="704478" cy="895567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EDC60-8D42-4261-8BCF-EC910EA0E3AC}" type="slidenum">
              <a:rPr lang="ru-RU" smtClean="0"/>
              <a:pPr/>
              <a:t>25</a:t>
            </a:fld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428543" y="761876"/>
            <a:ext cx="7413522" cy="0"/>
          </a:xfrm>
          <a:prstGeom prst="line">
            <a:avLst/>
          </a:prstGeom>
          <a:ln w="31750">
            <a:gradFill>
              <a:gsLst>
                <a:gs pos="0">
                  <a:srgbClr val="FF0000"/>
                </a:gs>
                <a:gs pos="100000">
                  <a:srgbClr val="00B0F0"/>
                </a:gs>
              </a:gsLst>
              <a:lin ang="4200000" scaled="0"/>
            </a:gra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31414" y="328897"/>
            <a:ext cx="98152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Gramatika-Bold" panose="00000800000000000000" pitchFamily="2" charset="0"/>
              </a:rPr>
              <a:t>ПРОЕКТНАЯ ДЕЯТЕЛЬНОСТЬ. МЕРОПРИЯТИЯ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34F6F211-C539-49F5-BFCC-062708A42476}"/>
              </a:ext>
            </a:extLst>
          </p:cNvPr>
          <p:cNvSpPr/>
          <p:nvPr/>
        </p:nvSpPr>
        <p:spPr>
          <a:xfrm>
            <a:off x="760756" y="2862978"/>
            <a:ext cx="5640987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000" i="1" dirty="0">
              <a:solidFill>
                <a:srgbClr val="0066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42E5F86-2BC5-4B09-B11F-8DD271001A8A}"/>
              </a:ext>
            </a:extLst>
          </p:cNvPr>
          <p:cNvSpPr/>
          <p:nvPr/>
        </p:nvSpPr>
        <p:spPr>
          <a:xfrm>
            <a:off x="662817" y="1194856"/>
            <a:ext cx="235513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C00000"/>
                </a:solidFill>
                <a:latin typeface="Gramatika-Medium" panose="00000600000000000000" charset="0"/>
              </a:rPr>
              <a:t>80-летие Победы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D35BD35-CB85-4CC4-AB4F-CA8AFB3120EA}"/>
              </a:ext>
            </a:extLst>
          </p:cNvPr>
          <p:cNvSpPr/>
          <p:nvPr/>
        </p:nvSpPr>
        <p:spPr>
          <a:xfrm>
            <a:off x="250613" y="1739593"/>
            <a:ext cx="4837832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0070C0"/>
                </a:solidFill>
                <a:latin typeface="Gramatika-Medium" panose="00000600000000000000" charset="0"/>
              </a:rPr>
              <a:t>Аллея памяти в деревне Ольгино </a:t>
            </a:r>
          </a:p>
          <a:p>
            <a:r>
              <a:rPr lang="ru-RU" dirty="0">
                <a:latin typeface="Gramatika-Medium" panose="00000600000000000000" charset="0"/>
              </a:rPr>
              <a:t>Вместе с ребятами-волонтерами посадили сирень</a:t>
            </a:r>
          </a:p>
          <a:p>
            <a:endParaRPr lang="ru-RU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0070C0"/>
                </a:solidFill>
                <a:latin typeface="Gramatika-Medium" panose="00000600000000000000" charset="0"/>
              </a:rPr>
              <a:t>Организация полевой кухни </a:t>
            </a:r>
          </a:p>
          <a:p>
            <a:r>
              <a:rPr lang="ru-RU" b="1" dirty="0">
                <a:latin typeface="Gramatika-Medium" panose="00000600000000000000" charset="0"/>
              </a:rPr>
              <a:t>для жителей деревень Ольгино, </a:t>
            </a:r>
            <a:r>
              <a:rPr lang="ru-RU" b="1" dirty="0" err="1">
                <a:latin typeface="Gramatika-Medium" panose="00000600000000000000" charset="0"/>
              </a:rPr>
              <a:t>Бешенцево</a:t>
            </a:r>
            <a:r>
              <a:rPr lang="ru-RU" b="1" dirty="0">
                <a:latin typeface="Gramatika-Medium" panose="00000600000000000000" charset="0"/>
              </a:rPr>
              <a:t>, </a:t>
            </a:r>
            <a:r>
              <a:rPr lang="ru-RU" b="1" dirty="0" err="1">
                <a:latin typeface="Gramatika-Medium" panose="00000600000000000000" charset="0"/>
              </a:rPr>
              <a:t>Мордвинцево</a:t>
            </a:r>
            <a:endParaRPr lang="ru-RU" b="1" dirty="0">
              <a:latin typeface="Gramatika-Medium" panose="00000600000000000000" charset="0"/>
            </a:endParaRPr>
          </a:p>
          <a:p>
            <a:r>
              <a:rPr lang="ru-RU" dirty="0"/>
              <a:t> 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Gramatika-Medium" panose="00000600000000000000" charset="0"/>
              </a:rPr>
              <a:t>Концерты, стихи, песни;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Gramatika-Medium" panose="00000600000000000000" charset="0"/>
              </a:rPr>
              <a:t>панихиды</a:t>
            </a:r>
          </a:p>
        </p:txBody>
      </p:sp>
      <p:pic>
        <p:nvPicPr>
          <p:cNvPr id="18" name="Picture 6" descr="https://sun9-67.userapi.com/s/v1/ig2/Vzf-eWu9FeFM0nA-ueYDTOzAEoWZeh9fhrIumtGvM9xup1Rofx_Cq3SjKoAB2EGsea066f0mEMJk5E1bFOZtlMgB.jpg?quality=95&amp;as=32x24,48x36,72x54,108x81,160x120,240x180,360x270,480x360,540x405,640x480,720x540,1080x810,1280x960,1440x1080,2560x1920&amp;from=bu&amp;u=DLxzu_CvOi36rc74Sn8eHHaCCz7zWzipr-fP2W_3tZQ&amp;cs=640x0">
            <a:extLst>
              <a:ext uri="{FF2B5EF4-FFF2-40B4-BE49-F238E27FC236}">
                <a16:creationId xmlns:a16="http://schemas.microsoft.com/office/drawing/2014/main" id="{9B2D01B9-2A4F-475B-91CF-0A8E5903A0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5084" y="1254976"/>
            <a:ext cx="3251979" cy="2438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ttps://sun9-26.userapi.com/s/v1/ig2/6dnsWgyeCeodgG9ROusNGhOxuTnfAk2GZjhcdNukMUrsoRasU4SBh4y3SrKqm32pihLTqXG5pZWMaUElf8o4lolw.jpg?quality=95&amp;as=32x24,48x36,72x54,108x81,160x120,240x180,360x270,480x360,540x405,640x480,720x540,1080x810,1280x960,1440x1080,2000x1500&amp;from=bu&amp;u=hEUvfhAueobbQYWVKAxIye3wTeaC6k5mTDAW8Zrt_Bo&amp;cs=640x0">
            <a:extLst>
              <a:ext uri="{FF2B5EF4-FFF2-40B4-BE49-F238E27FC236}">
                <a16:creationId xmlns:a16="http://schemas.microsoft.com/office/drawing/2014/main" id="{A57604AC-D733-438B-A0AD-07C8F4605B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8" t="20631"/>
          <a:stretch/>
        </p:blipFill>
        <p:spPr bwMode="auto">
          <a:xfrm>
            <a:off x="1117917" y="4596012"/>
            <a:ext cx="3499307" cy="213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https://sun9-55.userapi.com/s/v1/ig2/_w5s33D6RXhtk5VtSJ41a7AnX9XIo0IAkBbAabe_XTapaWB2kj0pTqeAo8aLzj5RBQJaS6K1-9MJymimAI6nsK9S.jpg?quality=95&amp;as=32x43,48x64,72x96,108x144,160x213,240x319,360x479,480x639,540x718,640x852,720x958,962x1280&amp;from=bu&amp;u=f63tRXXWw_5pcWAMxvVy2yNX76ovYDHv0Hf6vz8kHSE&amp;cs=962x0">
            <a:extLst>
              <a:ext uri="{FF2B5EF4-FFF2-40B4-BE49-F238E27FC236}">
                <a16:creationId xmlns:a16="http://schemas.microsoft.com/office/drawing/2014/main" id="{1AC3C58B-6EC7-4177-B2F0-D17D322F1E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" t="26536" r="1"/>
          <a:stretch/>
        </p:blipFill>
        <p:spPr bwMode="auto">
          <a:xfrm>
            <a:off x="9447351" y="4113998"/>
            <a:ext cx="2667962" cy="2610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https://sun9-61.userapi.com/s/v1/ig2/nlBSTQR1BwkuY2f2NSpXxBrCtIMSoDpDUjkBd9AX2HfPJDKyv0pGP1gxGdvBmYamIfZefQsMoEpY2h7MjkuoWAHn.jpg?quality=95&amp;as=32x24,48x36,72x54,108x81,160x120,240x180,360x270,480x360,540x405,640x480,720x540,1080x810,1280x960,1440x1080,2000x1500&amp;from=bu&amp;u=eHTo_b-7iI7caDfsrFVgtu1K2cwV2Zt6bCsv1FJXW54&amp;cs=640x0">
            <a:extLst>
              <a:ext uri="{FF2B5EF4-FFF2-40B4-BE49-F238E27FC236}">
                <a16:creationId xmlns:a16="http://schemas.microsoft.com/office/drawing/2014/main" id="{7ED7B445-3C90-45F6-80B4-61C7655351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20"/>
          <a:stretch/>
        </p:blipFill>
        <p:spPr bwMode="auto">
          <a:xfrm>
            <a:off x="4774737" y="4119896"/>
            <a:ext cx="4600015" cy="2610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0" descr="https://sun9-4.userapi.com/s/v1/ig2/v-NfCovyitUiHt1qU5JBOsYTmE5zYgRMrKa3-DDHnoC1taRH2_000MQN68kW3F4xXa_NS_zMhOOkRbtqXAEDLxXs.jpg?quality=95&amp;as=32x24,48x36,72x54,108x81,160x120,240x179,360x269,480x359,540x404,640x479,720x538,1080x808,1206x902&amp;from=bu&amp;u=8_xXJINrxWBCCidAIX_Ww4XofxDsn1pizzC50SCrUgk&amp;cs=640x0">
            <a:extLst>
              <a:ext uri="{FF2B5EF4-FFF2-40B4-BE49-F238E27FC236}">
                <a16:creationId xmlns:a16="http://schemas.microsoft.com/office/drawing/2014/main" id="{43A64959-B02C-4117-BD50-2FCF6D21EB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0577" y="1271860"/>
            <a:ext cx="3242981" cy="2422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FC07013D-73F7-4841-873E-0ACA75038B7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423" y="284693"/>
            <a:ext cx="1861978" cy="80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5790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Шеврон 26"/>
          <p:cNvSpPr/>
          <p:nvPr/>
        </p:nvSpPr>
        <p:spPr>
          <a:xfrm>
            <a:off x="7236328" y="-669563"/>
            <a:ext cx="3436780" cy="7527563"/>
          </a:xfrm>
          <a:prstGeom prst="chevron">
            <a:avLst>
              <a:gd name="adj" fmla="val 65143"/>
            </a:avLst>
          </a:prstGeom>
          <a:solidFill>
            <a:schemeClr val="bg1">
              <a:lumMod val="6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Шеврон 27"/>
          <p:cNvSpPr/>
          <p:nvPr/>
        </p:nvSpPr>
        <p:spPr>
          <a:xfrm>
            <a:off x="8165232" y="-152401"/>
            <a:ext cx="3643657" cy="7980684"/>
          </a:xfrm>
          <a:prstGeom prst="chevron">
            <a:avLst>
              <a:gd name="adj" fmla="val 65143"/>
            </a:avLst>
          </a:prstGeom>
          <a:solidFill>
            <a:schemeClr val="bg1">
              <a:lumMod val="9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Шеврон 28"/>
          <p:cNvSpPr/>
          <p:nvPr/>
        </p:nvSpPr>
        <p:spPr>
          <a:xfrm flipH="1">
            <a:off x="10529555" y="-1496291"/>
            <a:ext cx="2113919" cy="7680036"/>
          </a:xfrm>
          <a:prstGeom prst="chevron">
            <a:avLst>
              <a:gd name="adj" fmla="val 98962"/>
            </a:avLst>
          </a:prstGeom>
          <a:solidFill>
            <a:schemeClr val="bg1">
              <a:lumMod val="75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5015" y="141572"/>
            <a:ext cx="704478" cy="895567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EDC60-8D42-4261-8BCF-EC910EA0E3AC}" type="slidenum">
              <a:rPr lang="ru-RU" smtClean="0"/>
              <a:pPr/>
              <a:t>26</a:t>
            </a:fld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428543" y="761876"/>
            <a:ext cx="7413522" cy="0"/>
          </a:xfrm>
          <a:prstGeom prst="line">
            <a:avLst/>
          </a:prstGeom>
          <a:ln w="31750">
            <a:gradFill>
              <a:gsLst>
                <a:gs pos="0">
                  <a:srgbClr val="FF0000"/>
                </a:gs>
                <a:gs pos="100000">
                  <a:srgbClr val="00B0F0"/>
                </a:gs>
              </a:gsLst>
              <a:lin ang="4200000" scaled="0"/>
            </a:gra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31414" y="328897"/>
            <a:ext cx="98152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Gramatika-Bold" panose="00000800000000000000" pitchFamily="2" charset="0"/>
              </a:rPr>
              <a:t>ПРОЕКТНАЯ ДЕЯТЕЛЬНОСТЬ. МЕРОПРИЯТИЯ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045346" y="1267546"/>
            <a:ext cx="628530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37EA607-D740-4910-9F96-C8DD334C585B}"/>
              </a:ext>
            </a:extLst>
          </p:cNvPr>
          <p:cNvSpPr/>
          <p:nvPr/>
        </p:nvSpPr>
        <p:spPr>
          <a:xfrm>
            <a:off x="383111" y="1223541"/>
            <a:ext cx="450578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70C0"/>
                </a:solidFill>
                <a:latin typeface="Gramatika-Medium" panose="00000600000000000000" charset="0"/>
              </a:rPr>
              <a:t>Акция «Собери ребенка в школу»</a:t>
            </a:r>
          </a:p>
          <a:p>
            <a:endParaRPr lang="ru-RU" dirty="0">
              <a:solidFill>
                <a:srgbClr val="000000"/>
              </a:solidFill>
            </a:endParaRP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rgbClr val="000000"/>
                </a:solidFill>
                <a:latin typeface="Gramatika-Medium" panose="00000600000000000000" charset="0"/>
              </a:rPr>
              <a:t>вручение рюкзаков с наполнением первоклассникам  и наборов канцелярских товаров школьникам из семей в сложной жизненной ситуации</a:t>
            </a:r>
          </a:p>
        </p:txBody>
      </p:sp>
      <p:pic>
        <p:nvPicPr>
          <p:cNvPr id="19" name="Picture 2" descr="https://sun9-5.userapi.com/s/v1/ig2/0AS43ZAe65Df0qG4hRnK1ruTNb27f8EJfl7Ix7hExKsMaRq7Q181fGmWV3a_rpkZwAfqwCAiJH65dl1DApIb1Gpp.jpg?quality=95&amp;as=32x27,48x41,72x61,108x92,160x136,240x205,360x307,480x409,540x460,640x545,720x614,1080x920,1280x1091,1440x1227,1760x1500&amp;from=bu&amp;cs=1760x0">
            <a:extLst>
              <a:ext uri="{FF2B5EF4-FFF2-40B4-BE49-F238E27FC236}">
                <a16:creationId xmlns:a16="http://schemas.microsoft.com/office/drawing/2014/main" id="{16FE583F-8DE7-405D-BCDB-0F450A06D0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810" y="4047344"/>
            <a:ext cx="3140801" cy="2676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 descr="https://sun9-21.userapi.com/impg/LWb7jg1XVWhFrXjrsk7FdNcEeO22kBODC_5EqA/RlbTwR2Hx9o.jpg?size=1124x824&amp;quality=95&amp;sign=87fd1d1689e20c871b14d99b211f44cf&amp;type=album">
            <a:extLst>
              <a:ext uri="{FF2B5EF4-FFF2-40B4-BE49-F238E27FC236}">
                <a16:creationId xmlns:a16="http://schemas.microsoft.com/office/drawing/2014/main" id="{547B6519-BD4C-473C-AEB2-5CAB94D241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78"/>
          <a:stretch/>
        </p:blipFill>
        <p:spPr bwMode="auto">
          <a:xfrm>
            <a:off x="3613089" y="4306175"/>
            <a:ext cx="3794550" cy="24178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8" descr="https://sun9-80.userapi.com/s/v1/ig2/YRi9F70XCqfVoi2FvZyrDXcknG-Tgu6e9RLFQCQPSNUcIWNxVT6e795RBaNkq8lLxcSdT4LXu3j1O-X6Rk105Ix2.jpg?quality=95&amp;as=32x43,48x64,72x96,108x144,160x213,240x320,360x480,480x640,540x720,640x853,720x960,810x1080&amp;from=bu&amp;cs=810x0">
            <a:extLst>
              <a:ext uri="{FF2B5EF4-FFF2-40B4-BE49-F238E27FC236}">
                <a16:creationId xmlns:a16="http://schemas.microsoft.com/office/drawing/2014/main" id="{1DE8A74D-51B4-4F68-9D02-BE8502DB4E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1" t="20388" r="8691" b="10163"/>
          <a:stretch/>
        </p:blipFill>
        <p:spPr bwMode="auto">
          <a:xfrm>
            <a:off x="4888891" y="1398233"/>
            <a:ext cx="2489617" cy="2676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https://sun9-55.userapi.com/impg/E2xNJeFoIYi6UN7ZqxuHRiNKwFJsi_0TAzT0sw/rdI6I772-JQ.jpg?size=1000x1000&amp;quality=95&amp;sign=05f8761cf47c4b3ebee996b3a79744e8&amp;type=album">
            <a:extLst>
              <a:ext uri="{FF2B5EF4-FFF2-40B4-BE49-F238E27FC236}">
                <a16:creationId xmlns:a16="http://schemas.microsoft.com/office/drawing/2014/main" id="{D5F73086-C401-4F81-813E-4BC7090A27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6532" y="1697157"/>
            <a:ext cx="4610859" cy="46108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B53585A8-31CB-45E3-9485-426CED1094B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6813" y="283222"/>
            <a:ext cx="1861978" cy="80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8158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Шеврон 26"/>
          <p:cNvSpPr/>
          <p:nvPr/>
        </p:nvSpPr>
        <p:spPr>
          <a:xfrm>
            <a:off x="7236328" y="-669563"/>
            <a:ext cx="3436780" cy="7527563"/>
          </a:xfrm>
          <a:prstGeom prst="chevron">
            <a:avLst>
              <a:gd name="adj" fmla="val 65143"/>
            </a:avLst>
          </a:prstGeom>
          <a:solidFill>
            <a:schemeClr val="bg1">
              <a:lumMod val="6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Шеврон 27"/>
          <p:cNvSpPr/>
          <p:nvPr/>
        </p:nvSpPr>
        <p:spPr>
          <a:xfrm>
            <a:off x="8165232" y="-152401"/>
            <a:ext cx="3643657" cy="7980684"/>
          </a:xfrm>
          <a:prstGeom prst="chevron">
            <a:avLst>
              <a:gd name="adj" fmla="val 65143"/>
            </a:avLst>
          </a:prstGeom>
          <a:solidFill>
            <a:schemeClr val="bg1">
              <a:lumMod val="9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Шеврон 28"/>
          <p:cNvSpPr/>
          <p:nvPr/>
        </p:nvSpPr>
        <p:spPr>
          <a:xfrm flipH="1">
            <a:off x="10529555" y="-1496291"/>
            <a:ext cx="2113919" cy="7680036"/>
          </a:xfrm>
          <a:prstGeom prst="chevron">
            <a:avLst>
              <a:gd name="adj" fmla="val 98962"/>
            </a:avLst>
          </a:prstGeom>
          <a:solidFill>
            <a:schemeClr val="bg1">
              <a:lumMod val="75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5015" y="141572"/>
            <a:ext cx="704478" cy="895567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EDC60-8D42-4261-8BCF-EC910EA0E3AC}" type="slidenum">
              <a:rPr lang="ru-RU" smtClean="0"/>
              <a:pPr/>
              <a:t>27</a:t>
            </a:fld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428543" y="761876"/>
            <a:ext cx="7413522" cy="0"/>
          </a:xfrm>
          <a:prstGeom prst="line">
            <a:avLst/>
          </a:prstGeom>
          <a:ln w="31750">
            <a:gradFill>
              <a:gsLst>
                <a:gs pos="0">
                  <a:srgbClr val="FF0000"/>
                </a:gs>
                <a:gs pos="100000">
                  <a:srgbClr val="00B0F0"/>
                </a:gs>
              </a:gsLst>
              <a:lin ang="4200000" scaled="0"/>
            </a:gra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31414" y="328897"/>
            <a:ext cx="98152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Gramatika-Bold" panose="00000800000000000000" pitchFamily="2" charset="0"/>
              </a:rPr>
              <a:t>ПРОЕКТНАЯ ДЕЯТЕЛЬНОСТЬ. МЕРОПРИЯТИЯ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045346" y="1267546"/>
            <a:ext cx="628530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A9FE7C5-AF81-4121-B8DD-268C85FA208E}"/>
              </a:ext>
            </a:extLst>
          </p:cNvPr>
          <p:cNvSpPr/>
          <p:nvPr/>
        </p:nvSpPr>
        <p:spPr>
          <a:xfrm>
            <a:off x="401859" y="1229331"/>
            <a:ext cx="5681709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altLang="ru-RU" b="1" dirty="0">
                <a:solidFill>
                  <a:srgbClr val="0070C0"/>
                </a:solidFill>
                <a:latin typeface="Gramatika-Medium" panose="00000600000000000000" charset="0"/>
              </a:rPr>
              <a:t>Акция «Коробка храбрости» </a:t>
            </a:r>
          </a:p>
          <a:p>
            <a:r>
              <a:rPr lang="ru-RU" altLang="ru-RU" dirty="0">
                <a:latin typeface="Gramatika-Medium" panose="00000600000000000000" charset="0"/>
              </a:rPr>
              <a:t>сбор игрушек и товаров для творчества для детей, находящихся на длительном лечении в больницах.</a:t>
            </a:r>
          </a:p>
          <a:p>
            <a:pPr marL="285750" indent="-285750">
              <a:buFontTx/>
              <a:buChar char="-"/>
            </a:pPr>
            <a:endParaRPr lang="ru-RU" altLang="ru-RU" sz="1600" dirty="0"/>
          </a:p>
          <a:p>
            <a:pPr marL="285750" indent="-285750">
              <a:buFontTx/>
              <a:buChar char="-"/>
            </a:pPr>
            <a:endParaRPr lang="ru-RU" altLang="ru-RU" sz="1600" dirty="0"/>
          </a:p>
          <a:p>
            <a:pPr marL="285750" indent="-285750">
              <a:buFontTx/>
              <a:buChar char="-"/>
            </a:pPr>
            <a:endParaRPr lang="ru-RU" altLang="ru-RU" sz="1600" dirty="0"/>
          </a:p>
          <a:p>
            <a:pPr marL="285750" indent="-285750">
              <a:buFontTx/>
              <a:buChar char="-"/>
            </a:pPr>
            <a:endParaRPr lang="ru-RU" alt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9D10993C-2776-47D2-AB26-5949B947364E}"/>
              </a:ext>
            </a:extLst>
          </p:cNvPr>
          <p:cNvSpPr/>
          <p:nvPr/>
        </p:nvSpPr>
        <p:spPr>
          <a:xfrm>
            <a:off x="6108434" y="986704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altLang="ru-RU" dirty="0">
              <a:solidFill>
                <a:srgbClr val="0070C0"/>
              </a:solidFill>
              <a:latin typeface="Gramatika-Medium" panose="00000600000000000000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altLang="ru-RU" dirty="0">
                <a:solidFill>
                  <a:srgbClr val="0070C0"/>
                </a:solidFill>
                <a:latin typeface="Gramatika-Medium" panose="00000600000000000000" charset="0"/>
              </a:rPr>
              <a:t> </a:t>
            </a:r>
            <a:r>
              <a:rPr lang="ru-RU" altLang="ru-RU" b="1" dirty="0">
                <a:solidFill>
                  <a:srgbClr val="0070C0"/>
                </a:solidFill>
                <a:latin typeface="Gramatika-Medium" panose="00000600000000000000" charset="0"/>
              </a:rPr>
              <a:t>Акция «Напиши письмо маме» </a:t>
            </a:r>
          </a:p>
          <a:p>
            <a:r>
              <a:rPr lang="ru-RU" altLang="ru-RU" dirty="0">
                <a:solidFill>
                  <a:srgbClr val="000000"/>
                </a:solidFill>
                <a:latin typeface="Gramatika-Medium" panose="00000600000000000000" charset="0"/>
              </a:rPr>
              <a:t>– отправка открыток мамам совместно с «Почтой России».</a:t>
            </a:r>
            <a:br>
              <a:rPr lang="ru-RU" altLang="ru-RU" dirty="0">
                <a:latin typeface="Gramatika-Medium" panose="00000600000000000000" charset="0"/>
              </a:rPr>
            </a:br>
            <a:endParaRPr lang="ru-RU" altLang="ru-RU" dirty="0">
              <a:latin typeface="Gramatika-Medium" panose="0000060000000000000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pic>
        <p:nvPicPr>
          <p:cNvPr id="18" name="Picture 4" descr="https://sun9-6.userapi.com/s/v1/ig2/OlKhhLGvvjsciNnmVZfREXeHl5KjVDy8h28PnI8VKdvTf1pHRTVA6pPD9bdq2bh_jnoh06sK6H0BFM3rrxf7G1u9.jpg?quality=95&amp;as=32x41,48x62,72x93,108x139,160x206,240x310,360x464,480x619,540x696,640x825,720x929,1080x1393,1087x1402&amp;from=bu&amp;u=D2gG2UsO9VOUD1W0bL5HZRckXpMVmpfOkW-5MFjSZWQ&amp;cs=1080x0">
            <a:extLst>
              <a:ext uri="{FF2B5EF4-FFF2-40B4-BE49-F238E27FC236}">
                <a16:creationId xmlns:a16="http://schemas.microsoft.com/office/drawing/2014/main" id="{86479D80-3046-4FBA-B90E-76F6884A3E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96"/>
          <a:stretch/>
        </p:blipFill>
        <p:spPr bwMode="auto">
          <a:xfrm>
            <a:off x="146840" y="2844905"/>
            <a:ext cx="3039393" cy="3694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3" descr="https://sun9-79.userapi.com/s/v1/ig2/NzuoFtdRBXNeEtd0uppGhv2_aFB_sqZAzz3TSef_ER387ilSkhrokRCNqDID1-Gup-lz_dPxhyiGmbVu_p7-Kgkf.jpg?quality=95&amp;as=32x39,48x59,72x88,108x132,160x196,240x294,360x442,480x589,540x662,640x785,720x883,1080x1325,1147x1407&amp;from=bu&amp;u=Aj9-BIN-4FwoLIVJ2RU6Ev0SS_o9tkEge-ZOpOIZctM&amp;cs=1080x0">
            <a:extLst>
              <a:ext uri="{FF2B5EF4-FFF2-40B4-BE49-F238E27FC236}">
                <a16:creationId xmlns:a16="http://schemas.microsoft.com/office/drawing/2014/main" id="{F65300BB-65F1-4CF0-BB5A-508283AE7B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0" r="5522" b="2395"/>
          <a:stretch/>
        </p:blipFill>
        <p:spPr bwMode="auto">
          <a:xfrm>
            <a:off x="6401743" y="2840163"/>
            <a:ext cx="2848479" cy="3703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ttps://sun9-37.userapi.com/impg/Dt_kO_NbtWp0VxXIo0jEd9yb-H8JPIRMaaeFbw/OsfG0HDKXcg.jpg?size=605x807&amp;quality=95&amp;sign=c4d3df300c539bc5fbccbde10b953610&amp;c_uniq_tag=Y6Vp8OOC7VTlOEzYGfpIqdeIEGrprVKxx3ynrqtBBIk&amp;type=album">
            <a:extLst>
              <a:ext uri="{FF2B5EF4-FFF2-40B4-BE49-F238E27FC236}">
                <a16:creationId xmlns:a16="http://schemas.microsoft.com/office/drawing/2014/main" id="{E411E91D-6797-4470-9F75-62DF649628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845" y="2638196"/>
            <a:ext cx="2436216" cy="32492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https://sun9-11.userapi.com/impg/dVTNauHOrOF-PR6QiaD2m6CgIXY88uH-05F_9g/WNvnimueCgc.jpg?size=448x604&amp;quality=95&amp;sign=cb2d4ae1c2322f2e7eeeadfc532d58a5&amp;c_uniq_tag=JZQYzGmqf14ljUHKl3A-SurY2YtWHbk56GYIspYI_8M&amp;type=album">
            <a:extLst>
              <a:ext uri="{FF2B5EF4-FFF2-40B4-BE49-F238E27FC236}">
                <a16:creationId xmlns:a16="http://schemas.microsoft.com/office/drawing/2014/main" id="{A647BB43-9E62-4531-AB9A-94AC2FCCD2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3561" y="2638196"/>
            <a:ext cx="2413959" cy="32545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D8A1B3E-39B0-48D2-B74D-827A93DE64A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6813" y="283222"/>
            <a:ext cx="1861978" cy="80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3899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Шеврон 26"/>
          <p:cNvSpPr/>
          <p:nvPr/>
        </p:nvSpPr>
        <p:spPr>
          <a:xfrm>
            <a:off x="7236328" y="-669563"/>
            <a:ext cx="3436780" cy="7527563"/>
          </a:xfrm>
          <a:prstGeom prst="chevron">
            <a:avLst>
              <a:gd name="adj" fmla="val 65143"/>
            </a:avLst>
          </a:prstGeom>
          <a:solidFill>
            <a:schemeClr val="bg1">
              <a:lumMod val="6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Шеврон 27"/>
          <p:cNvSpPr/>
          <p:nvPr/>
        </p:nvSpPr>
        <p:spPr>
          <a:xfrm>
            <a:off x="8165232" y="-152401"/>
            <a:ext cx="3643657" cy="7980684"/>
          </a:xfrm>
          <a:prstGeom prst="chevron">
            <a:avLst>
              <a:gd name="adj" fmla="val 65143"/>
            </a:avLst>
          </a:prstGeom>
          <a:solidFill>
            <a:schemeClr val="bg1">
              <a:lumMod val="9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Шеврон 28"/>
          <p:cNvSpPr/>
          <p:nvPr/>
        </p:nvSpPr>
        <p:spPr>
          <a:xfrm flipH="1">
            <a:off x="10529555" y="-1496291"/>
            <a:ext cx="2113919" cy="7680036"/>
          </a:xfrm>
          <a:prstGeom prst="chevron">
            <a:avLst>
              <a:gd name="adj" fmla="val 98962"/>
            </a:avLst>
          </a:prstGeom>
          <a:solidFill>
            <a:schemeClr val="bg1">
              <a:lumMod val="75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5015" y="141572"/>
            <a:ext cx="704478" cy="895567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EDC60-8D42-4261-8BCF-EC910EA0E3AC}" type="slidenum">
              <a:rPr lang="ru-RU" smtClean="0"/>
              <a:pPr/>
              <a:t>28</a:t>
            </a:fld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428543" y="761876"/>
            <a:ext cx="7413522" cy="0"/>
          </a:xfrm>
          <a:prstGeom prst="line">
            <a:avLst/>
          </a:prstGeom>
          <a:ln w="31750">
            <a:gradFill>
              <a:gsLst>
                <a:gs pos="0">
                  <a:srgbClr val="FF0000"/>
                </a:gs>
                <a:gs pos="100000">
                  <a:srgbClr val="00B0F0"/>
                </a:gs>
              </a:gsLst>
              <a:lin ang="4200000" scaled="0"/>
            </a:gra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31414" y="328897"/>
            <a:ext cx="98152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Gramatika-Bold" panose="00000800000000000000" pitchFamily="2" charset="0"/>
              </a:rPr>
              <a:t>ПРОЕКТНАЯ ДЕЯТЕЛЬНОСТЬ. МЕРОПРИЯТИЯ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34F6F211-C539-49F5-BFCC-062708A42476}"/>
              </a:ext>
            </a:extLst>
          </p:cNvPr>
          <p:cNvSpPr/>
          <p:nvPr/>
        </p:nvSpPr>
        <p:spPr>
          <a:xfrm>
            <a:off x="760756" y="2862978"/>
            <a:ext cx="5640987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000" i="1" dirty="0">
              <a:solidFill>
                <a:srgbClr val="0066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D35BD35-CB85-4CC4-AB4F-CA8AFB3120EA}"/>
              </a:ext>
            </a:extLst>
          </p:cNvPr>
          <p:cNvSpPr/>
          <p:nvPr/>
        </p:nvSpPr>
        <p:spPr>
          <a:xfrm>
            <a:off x="605053" y="1491466"/>
            <a:ext cx="856001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i="1" u="sng" dirty="0">
                <a:solidFill>
                  <a:srgbClr val="C00000"/>
                </a:solidFill>
                <a:latin typeface="Gramatika-Medium" panose="00000600000000000000" charset="0"/>
              </a:rPr>
              <a:t>Ежегодные мероприятия:</a:t>
            </a:r>
          </a:p>
          <a:p>
            <a:endParaRPr lang="ru-RU" b="1" i="1" dirty="0">
              <a:latin typeface="Gramatika-Medium" panose="00000600000000000000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70C0"/>
                </a:solidFill>
                <a:latin typeface="Gramatika-Medium" panose="00000600000000000000" charset="0"/>
              </a:rPr>
              <a:t>Награждение лучших учеников и преподавателей </a:t>
            </a:r>
          </a:p>
          <a:p>
            <a:r>
              <a:rPr lang="ru-RU" dirty="0">
                <a:latin typeface="Gramatika-Medium" panose="00000600000000000000" charset="0"/>
              </a:rPr>
              <a:t>на ежегодном мероприятии «Звезды </a:t>
            </a:r>
            <a:r>
              <a:rPr lang="ru-RU" dirty="0" err="1">
                <a:latin typeface="Gramatika-Medium" panose="00000600000000000000" charset="0"/>
              </a:rPr>
              <a:t>Приоксого</a:t>
            </a:r>
            <a:r>
              <a:rPr lang="ru-RU" dirty="0">
                <a:latin typeface="Gramatika-Medium" panose="00000600000000000000" charset="0"/>
              </a:rPr>
              <a:t> района». </a:t>
            </a:r>
          </a:p>
          <a:p>
            <a:r>
              <a:rPr lang="ru-RU" dirty="0">
                <a:latin typeface="Gramatika-Medium" panose="00000600000000000000" charset="0"/>
              </a:rPr>
              <a:t>Вручение гранта от депутата</a:t>
            </a:r>
          </a:p>
        </p:txBody>
      </p:sp>
      <p:pic>
        <p:nvPicPr>
          <p:cNvPr id="17" name="Picture 2" descr="https://sun9-80.userapi.com/s/v1/ig2/7EEvNP5HYTvhlIvQI_uedpk_WNd0DXjF0F4jiOSHCWqyi4VkFmS_xjIelEEQQXqPGrzIlS7j2wu0LOADv0t2Yroo.jpg?quality=95&amp;as=32x18,48x27,72x40,108x61,160x90,240x135,360x202,480x270,540x304,640x360,720x405,1080x607,1280x720,1440x810,2560x1440&amp;from=bu&amp;cs=2560x0">
            <a:extLst>
              <a:ext uri="{FF2B5EF4-FFF2-40B4-BE49-F238E27FC236}">
                <a16:creationId xmlns:a16="http://schemas.microsoft.com/office/drawing/2014/main" id="{E876D505-3B25-4BDB-803F-CF8BB79DDA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92" t="5826" r="8474" b="2395"/>
          <a:stretch/>
        </p:blipFill>
        <p:spPr bwMode="auto">
          <a:xfrm>
            <a:off x="7967771" y="1258078"/>
            <a:ext cx="3808513" cy="2552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10609FE-1F6B-4745-B09F-498B46F80B30}"/>
              </a:ext>
            </a:extLst>
          </p:cNvPr>
          <p:cNvSpPr/>
          <p:nvPr/>
        </p:nvSpPr>
        <p:spPr>
          <a:xfrm>
            <a:off x="7699" y="4683294"/>
            <a:ext cx="67927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70C0"/>
                </a:solidFill>
                <a:latin typeface="Gramatika-Medium" panose="00000600000000000000" charset="0"/>
              </a:rPr>
              <a:t>Международный День </a:t>
            </a:r>
            <a:r>
              <a:rPr lang="ru-RU" b="1" dirty="0" err="1">
                <a:solidFill>
                  <a:srgbClr val="0070C0"/>
                </a:solidFill>
                <a:latin typeface="Gramatika-Medium" panose="00000600000000000000" charset="0"/>
              </a:rPr>
              <a:t>книгодарения</a:t>
            </a:r>
            <a:endParaRPr lang="ru-RU" b="1" dirty="0">
              <a:solidFill>
                <a:srgbClr val="0070C0"/>
              </a:solidFill>
              <a:latin typeface="Gramatika-Medium" panose="00000600000000000000" charset="0"/>
            </a:endParaRPr>
          </a:p>
          <a:p>
            <a:pPr lvl="1"/>
            <a:r>
              <a:rPr lang="ru-RU" dirty="0">
                <a:latin typeface="Gramatika-Medium" panose="00000600000000000000" charset="0"/>
              </a:rPr>
              <a:t>передача книг в библиотеки </a:t>
            </a:r>
          </a:p>
          <a:p>
            <a:pPr lvl="1"/>
            <a:r>
              <a:rPr lang="ru-RU" dirty="0" err="1">
                <a:latin typeface="Gramatika-Medium" panose="00000600000000000000" charset="0"/>
              </a:rPr>
              <a:t>Приокского</a:t>
            </a:r>
            <a:r>
              <a:rPr lang="ru-RU" dirty="0">
                <a:latin typeface="Gramatika-Medium" panose="00000600000000000000" charset="0"/>
              </a:rPr>
              <a:t> района</a:t>
            </a:r>
          </a:p>
        </p:txBody>
      </p:sp>
      <p:pic>
        <p:nvPicPr>
          <p:cNvPr id="20" name="Picture 2" descr="https://sun9-60.userapi.com/s/v1/ig2/N6hG5eDZKA4OdcQ_qE6cmi0hJ1AdRuqhR4O-S-CwwmVPCKYFysxP3-KeysjjYAeuMAJoWarT8WGZJRO5-uPR2IgA.jpg?quality=95&amp;as=32x43,48x64,72x96,108x144,160x213,240x320,360x480,480x640,540x720,640x853,720x960,1080x1440,1280x1707,1440x1920,1920x2560&amp;from=bu&amp;u=oKIxaohPzVmbdxpM7ex3xTaLwabuio-ir9877KmuXiw&amp;cs=1080x0">
            <a:extLst>
              <a:ext uri="{FF2B5EF4-FFF2-40B4-BE49-F238E27FC236}">
                <a16:creationId xmlns:a16="http://schemas.microsoft.com/office/drawing/2014/main" id="{77ECA46E-FCEC-4542-B4A9-5F4F14C0BA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92"/>
          <a:stretch/>
        </p:blipFill>
        <p:spPr bwMode="auto">
          <a:xfrm>
            <a:off x="5155358" y="3810408"/>
            <a:ext cx="2573973" cy="29654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s://sun9-22.userapi.com/impg/_6kNE3W8PmJXWIReaWQgLc8Ww1xiOux0KlZ3gg/bWS7ylDGjp0.jpg?size=2560x1920&amp;quality=95&amp;sign=f916bce9821d7e96686daa83f51e7854&amp;type=album">
            <a:extLst>
              <a:ext uri="{FF2B5EF4-FFF2-40B4-BE49-F238E27FC236}">
                <a16:creationId xmlns:a16="http://schemas.microsoft.com/office/drawing/2014/main" id="{12918DBE-C757-4A86-A09D-9D8106EED0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4148" y="4029164"/>
            <a:ext cx="3403106" cy="2552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B30797F-FEDE-4CEA-B5E2-C59F7F35EC5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6813" y="283222"/>
            <a:ext cx="1861978" cy="80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1387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Шеврон 26"/>
          <p:cNvSpPr/>
          <p:nvPr/>
        </p:nvSpPr>
        <p:spPr>
          <a:xfrm>
            <a:off x="7236328" y="-669563"/>
            <a:ext cx="3436780" cy="7527563"/>
          </a:xfrm>
          <a:prstGeom prst="chevron">
            <a:avLst>
              <a:gd name="adj" fmla="val 65143"/>
            </a:avLst>
          </a:prstGeom>
          <a:solidFill>
            <a:schemeClr val="bg1">
              <a:lumMod val="6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Шеврон 27"/>
          <p:cNvSpPr/>
          <p:nvPr/>
        </p:nvSpPr>
        <p:spPr>
          <a:xfrm>
            <a:off x="8165232" y="-152401"/>
            <a:ext cx="3643657" cy="7980684"/>
          </a:xfrm>
          <a:prstGeom prst="chevron">
            <a:avLst>
              <a:gd name="adj" fmla="val 65143"/>
            </a:avLst>
          </a:prstGeom>
          <a:solidFill>
            <a:schemeClr val="bg1">
              <a:lumMod val="9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Шеврон 28"/>
          <p:cNvSpPr/>
          <p:nvPr/>
        </p:nvSpPr>
        <p:spPr>
          <a:xfrm flipH="1">
            <a:off x="10529555" y="-1496291"/>
            <a:ext cx="2113919" cy="7680036"/>
          </a:xfrm>
          <a:prstGeom prst="chevron">
            <a:avLst>
              <a:gd name="adj" fmla="val 98962"/>
            </a:avLst>
          </a:prstGeom>
          <a:solidFill>
            <a:schemeClr val="bg1">
              <a:lumMod val="75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5015" y="141572"/>
            <a:ext cx="704478" cy="895567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EDC60-8D42-4261-8BCF-EC910EA0E3AC}" type="slidenum">
              <a:rPr lang="ru-RU" smtClean="0"/>
              <a:pPr/>
              <a:t>29</a:t>
            </a:fld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428543" y="761876"/>
            <a:ext cx="7413522" cy="0"/>
          </a:xfrm>
          <a:prstGeom prst="line">
            <a:avLst/>
          </a:prstGeom>
          <a:ln w="31750">
            <a:gradFill>
              <a:gsLst>
                <a:gs pos="0">
                  <a:srgbClr val="FF0000"/>
                </a:gs>
                <a:gs pos="100000">
                  <a:srgbClr val="00B0F0"/>
                </a:gs>
              </a:gsLst>
              <a:lin ang="4200000" scaled="0"/>
            </a:gra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31414" y="328897"/>
            <a:ext cx="98152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Gramatika-Bold" panose="00000800000000000000" pitchFamily="2" charset="0"/>
              </a:rPr>
              <a:t>ПРОЕКТНАЯ ДЕЯТЕЛЬНОСТЬ. МЕРОПРИЯТИЯ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045346" y="1267546"/>
            <a:ext cx="628530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A72BEC8-820B-4820-9179-94120BA87EFB}"/>
              </a:ext>
            </a:extLst>
          </p:cNvPr>
          <p:cNvSpPr/>
          <p:nvPr/>
        </p:nvSpPr>
        <p:spPr>
          <a:xfrm>
            <a:off x="831507" y="1058856"/>
            <a:ext cx="8248332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altLang="ru-RU" b="1" dirty="0">
                <a:solidFill>
                  <a:srgbClr val="0070C0"/>
                </a:solidFill>
                <a:latin typeface="Gramatika-Medium" panose="00000600000000000000" charset="0"/>
              </a:rPr>
              <a:t>Праздник Великой Пасхи. Передача куличей.</a:t>
            </a:r>
          </a:p>
          <a:p>
            <a:pPr marL="285750" lvl="0" indent="-285750" eaLnBrk="0" fontAlgn="base" hangingPunct="0">
              <a:buFont typeface="Arial" panose="020B0604020202020204" pitchFamily="34" charset="0"/>
              <a:buChar char="•"/>
            </a:pPr>
            <a:r>
              <a:rPr lang="ru-RU" altLang="ru-RU" dirty="0">
                <a:latin typeface="Gramatika-Medium" panose="00000600000000000000" charset="0"/>
                <a:cs typeface="Times New Roman" panose="02020603050405020304" pitchFamily="18" charset="0"/>
              </a:rPr>
              <a:t>многодетным </a:t>
            </a:r>
            <a:r>
              <a:rPr lang="ru-RU" altLang="ru-RU" dirty="0">
                <a:solidFill>
                  <a:srgbClr val="000000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семьям, </a:t>
            </a:r>
          </a:p>
          <a:p>
            <a:pPr marL="285750" lvl="0" indent="-285750" eaLnBrk="0" fontAlgn="base" hangingPunct="0">
              <a:buFont typeface="Arial" panose="020B0604020202020204" pitchFamily="34" charset="0"/>
              <a:buChar char="•"/>
            </a:pPr>
            <a:r>
              <a:rPr lang="ru-RU" altLang="ru-RU" dirty="0">
                <a:solidFill>
                  <a:srgbClr val="000000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инвалидам, </a:t>
            </a:r>
          </a:p>
          <a:p>
            <a:pPr marL="285750" lvl="0" indent="-285750" eaLnBrk="0" fontAlgn="base" hangingPunct="0">
              <a:buFont typeface="Arial" panose="020B0604020202020204" pitchFamily="34" charset="0"/>
              <a:buChar char="•"/>
            </a:pPr>
            <a:r>
              <a:rPr lang="ru-RU" altLang="ru-RU" dirty="0">
                <a:solidFill>
                  <a:srgbClr val="000000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ветеранам труда, </a:t>
            </a:r>
          </a:p>
          <a:p>
            <a:pPr marL="285750" lvl="0" indent="-285750" eaLnBrk="0" fontAlgn="base" hangingPunct="0">
              <a:buFont typeface="Arial" panose="020B0604020202020204" pitchFamily="34" charset="0"/>
              <a:buChar char="•"/>
            </a:pPr>
            <a:r>
              <a:rPr lang="ru-RU" altLang="ru-RU" dirty="0">
                <a:solidFill>
                  <a:srgbClr val="000000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активистам ТОС;</a:t>
            </a:r>
          </a:p>
          <a:p>
            <a:pPr marL="285750" lvl="0" indent="-285750" eaLnBrk="0" fontAlgn="base" hangingPunct="0">
              <a:buFont typeface="Arial" panose="020B0604020202020204" pitchFamily="34" charset="0"/>
              <a:buChar char="•"/>
            </a:pPr>
            <a:r>
              <a:rPr lang="ru-RU" altLang="ru-RU" dirty="0">
                <a:solidFill>
                  <a:srgbClr val="000000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ветеранам Великой Отечественной войны,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Gramatika-Medium" panose="00000600000000000000" charset="0"/>
              </a:rPr>
              <a:t>одиноко проживающим нижегородцам, которые в силу состояния здоровья не выходят дома</a:t>
            </a:r>
          </a:p>
          <a:p>
            <a:pPr lvl="0" algn="r" eaLnBrk="0" fontAlgn="base" hangingPunct="0"/>
            <a:r>
              <a:rPr lang="ru-RU" alt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altLang="ru-RU" sz="4400" b="1" i="1" dirty="0">
              <a:solidFill>
                <a:srgbClr val="0066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0" descr="https://sun9-78.userapi.com/impg/vc0uazP38FVSnwZEwyxQZ2rf7vF3u79cMuza9A/pGszxyZZDKc.jpg?size=1280x960&amp;quality=95&amp;sign=b8c44e388324d9aea3ecd1fcec3789c2&amp;type=album">
            <a:extLst>
              <a:ext uri="{FF2B5EF4-FFF2-40B4-BE49-F238E27FC236}">
                <a16:creationId xmlns:a16="http://schemas.microsoft.com/office/drawing/2014/main" id="{BC5035F0-85E5-4816-9684-9CC29A4ACE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43" r="5603"/>
          <a:stretch/>
        </p:blipFill>
        <p:spPr bwMode="auto">
          <a:xfrm>
            <a:off x="3926286" y="3652571"/>
            <a:ext cx="4161379" cy="25311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https://sun9-56.userapi.com/impg/025tcfBf34AEJ6KFSwjeYMK-L_UHOEX-GPAq2A/1Z492iSCOTs.jpg?size=2560x1920&amp;quality=95&amp;sign=70cf23e0f71923771541655ad96b4a4a&amp;type=album">
            <a:extLst>
              <a:ext uri="{FF2B5EF4-FFF2-40B4-BE49-F238E27FC236}">
                <a16:creationId xmlns:a16="http://schemas.microsoft.com/office/drawing/2014/main" id="{42004FC7-F433-491F-8C1A-96C913A8FB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3" t="7253"/>
          <a:stretch/>
        </p:blipFill>
        <p:spPr bwMode="auto">
          <a:xfrm>
            <a:off x="276746" y="3652571"/>
            <a:ext cx="3408739" cy="25311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 descr="https://sun9-71.userapi.com/impg/VkMiZ2sAd1zQWHqjCj_528kQWFJlhJF-99fB2w/3XfI2rSFpVo.jpg?size=1600x1200&amp;quality=95&amp;sign=e3a33a902e08873fca26ee6f0d5fe856&amp;type=album">
            <a:extLst>
              <a:ext uri="{FF2B5EF4-FFF2-40B4-BE49-F238E27FC236}">
                <a16:creationId xmlns:a16="http://schemas.microsoft.com/office/drawing/2014/main" id="{CDD3EF5F-87AD-4674-A87D-94D8AD484A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3" t="4643" r="13262" b="533"/>
          <a:stretch/>
        </p:blipFill>
        <p:spPr bwMode="auto">
          <a:xfrm>
            <a:off x="9223446" y="1267546"/>
            <a:ext cx="2247772" cy="27371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0" descr="https://sun9-85.userapi.com/s/v1/ig2/MmtLRkF3X7K7Wibt6o0y1zgJucdlDKoSJijhwgUZBJOHoMtSCfLe4wh7mC-96D2BTmG4A1FqqmTxYUdJMKnuRyEh.jpg?quality=95&amp;as=32x24,48x36,72x54,108x81,160x120,240x180,360x270,480x360,540x405,640x480,720x540,1080x810,1152x864&amp;from=bu&amp;cs=1152x0">
            <a:extLst>
              <a:ext uri="{FF2B5EF4-FFF2-40B4-BE49-F238E27FC236}">
                <a16:creationId xmlns:a16="http://schemas.microsoft.com/office/drawing/2014/main" id="{ABE5FF08-715B-49A4-B8FC-D67A57F7D7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7"/>
          <a:stretch/>
        </p:blipFill>
        <p:spPr bwMode="auto">
          <a:xfrm>
            <a:off x="8304862" y="4301653"/>
            <a:ext cx="3728959" cy="2383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6F28DEA5-47A3-4856-950B-4DAB8C61D500}"/>
              </a:ext>
            </a:extLst>
          </p:cNvPr>
          <p:cNvSpPr/>
          <p:nvPr/>
        </p:nvSpPr>
        <p:spPr>
          <a:xfrm>
            <a:off x="2890523" y="6356350"/>
            <a:ext cx="511817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altLang="ru-RU" sz="2200" b="1" i="1" dirty="0">
                <a:solidFill>
                  <a:srgbClr val="5B0E29"/>
                </a:solidFill>
                <a:latin typeface="Gramatika-Medium" panose="00000600000000000000" charset="0"/>
              </a:rPr>
              <a:t>Более </a:t>
            </a:r>
            <a:r>
              <a:rPr lang="ru-RU" altLang="ru-RU" sz="2200" b="1" i="1" dirty="0">
                <a:solidFill>
                  <a:srgbClr val="C00000"/>
                </a:solidFill>
                <a:latin typeface="Gramatika-Medium" panose="00000600000000000000" charset="0"/>
              </a:rPr>
              <a:t>1000 куличей </a:t>
            </a:r>
            <a:r>
              <a:rPr lang="ru-RU" altLang="ru-RU" sz="2200" b="1" i="1" dirty="0">
                <a:solidFill>
                  <a:srgbClr val="5B0E29"/>
                </a:solidFill>
                <a:latin typeface="Gramatika-Medium" panose="00000600000000000000" charset="0"/>
              </a:rPr>
              <a:t>подарено</a:t>
            </a:r>
            <a:endParaRPr lang="ru-RU" altLang="ru-RU" sz="2200" i="1" dirty="0">
              <a:latin typeface="Gramatika-Medium" panose="00000600000000000000" charset="0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4051E3D9-85D8-4BD8-91EB-262188B37F7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6813" y="283222"/>
            <a:ext cx="1861978" cy="80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020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" name="object 10"/>
          <p:cNvSpPr/>
          <p:nvPr/>
        </p:nvSpPr>
        <p:spPr bwMode="auto">
          <a:xfrm>
            <a:off x="8492398" y="1052549"/>
            <a:ext cx="3880048" cy="2865741"/>
          </a:xfrm>
          <a:prstGeom prst="rect">
            <a:avLst/>
          </a:prstGeom>
          <a:blipFill>
            <a:blip r:embed="rId2"/>
            <a:stretch/>
          </a:blip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grpSp>
        <p:nvGrpSpPr>
          <p:cNvPr id="2" name="Группа 1"/>
          <p:cNvGrpSpPr/>
          <p:nvPr/>
        </p:nvGrpSpPr>
        <p:grpSpPr bwMode="auto">
          <a:xfrm>
            <a:off x="7725855" y="-1505528"/>
            <a:ext cx="5407146" cy="9324574"/>
            <a:chOff x="7236328" y="-1496291"/>
            <a:chExt cx="5407146" cy="9324574"/>
          </a:xfrm>
        </p:grpSpPr>
        <p:sp>
          <p:nvSpPr>
            <p:cNvPr id="16" name="Шеврон 15"/>
            <p:cNvSpPr/>
            <p:nvPr/>
          </p:nvSpPr>
          <p:spPr bwMode="auto">
            <a:xfrm>
              <a:off x="7236328" y="-669563"/>
              <a:ext cx="3436779" cy="7527563"/>
            </a:xfrm>
            <a:prstGeom prst="chevron">
              <a:avLst>
                <a:gd name="adj" fmla="val 65143"/>
              </a:avLst>
            </a:prstGeom>
            <a:solidFill>
              <a:schemeClr val="bg1">
                <a:lumMod val="65000"/>
                <a:alpha val="49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7" name="Шеврон 16"/>
            <p:cNvSpPr/>
            <p:nvPr/>
          </p:nvSpPr>
          <p:spPr bwMode="auto">
            <a:xfrm>
              <a:off x="8165232" y="-152401"/>
              <a:ext cx="3643656" cy="7980684"/>
            </a:xfrm>
            <a:prstGeom prst="chevron">
              <a:avLst>
                <a:gd name="adj" fmla="val 65143"/>
              </a:avLst>
            </a:prstGeom>
            <a:solidFill>
              <a:schemeClr val="bg1">
                <a:lumMod val="95000"/>
                <a:alpha val="49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8" name="Шеврон 17"/>
            <p:cNvSpPr/>
            <p:nvPr/>
          </p:nvSpPr>
          <p:spPr bwMode="auto">
            <a:xfrm flipH="1">
              <a:off x="10529555" y="-1496291"/>
              <a:ext cx="2113919" cy="7680035"/>
            </a:xfrm>
            <a:prstGeom prst="chevron">
              <a:avLst>
                <a:gd name="adj" fmla="val 98962"/>
              </a:avLst>
            </a:prstGeom>
            <a:solidFill>
              <a:schemeClr val="bg1">
                <a:lumMod val="75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</p:grp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975889" y="151286"/>
            <a:ext cx="704478" cy="89556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9830773" y="151286"/>
            <a:ext cx="943901" cy="94390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 bwMode="auto">
          <a:xfrm>
            <a:off x="812526" y="1224454"/>
            <a:ext cx="92498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000" dirty="0">
                <a:latin typeface="Gramatika-Bold"/>
              </a:rPr>
              <a:t>Построены и введены в эксплуатацию </a:t>
            </a:r>
            <a:r>
              <a:rPr lang="ru-RU" sz="2000" dirty="0">
                <a:solidFill>
                  <a:srgbClr val="0070C0"/>
                </a:solidFill>
                <a:latin typeface="Gramatika-Bold"/>
              </a:rPr>
              <a:t>128 </a:t>
            </a:r>
            <a:r>
              <a:rPr lang="ru-RU" sz="2000" dirty="0">
                <a:latin typeface="Gramatika-Bold"/>
              </a:rPr>
              <a:t>объектов здравоохранения</a:t>
            </a:r>
            <a:endParaRPr dirty="0"/>
          </a:p>
        </p:txBody>
      </p:sp>
      <p:sp>
        <p:nvSpPr>
          <p:cNvPr id="6" name="TextBox 5"/>
          <p:cNvSpPr txBox="1"/>
          <p:nvPr/>
        </p:nvSpPr>
        <p:spPr bwMode="auto">
          <a:xfrm>
            <a:off x="2084162" y="4301192"/>
            <a:ext cx="405788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000" dirty="0">
                <a:solidFill>
                  <a:srgbClr val="0070C0"/>
                </a:solidFill>
                <a:latin typeface="Gramatika-Bold"/>
              </a:rPr>
              <a:t>750</a:t>
            </a:r>
            <a:br>
              <a:rPr lang="ru-RU" dirty="0">
                <a:solidFill>
                  <a:srgbClr val="0070C0"/>
                </a:solidFill>
                <a:latin typeface="Gramatika-Bold"/>
              </a:rPr>
            </a:br>
            <a:r>
              <a:rPr lang="ru-RU" sz="1600" dirty="0">
                <a:solidFill>
                  <a:srgbClr val="0070C0"/>
                </a:solidFill>
                <a:latin typeface="Gramatika-Bold"/>
              </a:rPr>
              <a:t>объектов здравоохранения</a:t>
            </a:r>
            <a:br>
              <a:rPr lang="ru-RU" sz="1600" dirty="0"/>
            </a:br>
            <a:r>
              <a:rPr lang="ru-RU" sz="1600" dirty="0"/>
              <a:t>капитально отремонтировано</a:t>
            </a:r>
          </a:p>
        </p:txBody>
      </p:sp>
      <p:sp>
        <p:nvSpPr>
          <p:cNvPr id="7" name="TextBox 6"/>
          <p:cNvSpPr txBox="1"/>
          <p:nvPr/>
        </p:nvSpPr>
        <p:spPr bwMode="auto">
          <a:xfrm>
            <a:off x="5265322" y="4301782"/>
            <a:ext cx="428676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000" dirty="0">
                <a:solidFill>
                  <a:srgbClr val="0070C0"/>
                </a:solidFill>
                <a:latin typeface="Gramatika-Bold"/>
              </a:rPr>
              <a:t>5940</a:t>
            </a:r>
            <a:r>
              <a:rPr lang="ru-RU" dirty="0">
                <a:solidFill>
                  <a:srgbClr val="0070C0"/>
                </a:solidFill>
                <a:latin typeface="Gramatika-Bold"/>
              </a:rPr>
              <a:t> </a:t>
            </a:r>
            <a:r>
              <a:rPr lang="ru-RU" sz="1600" dirty="0">
                <a:solidFill>
                  <a:srgbClr val="0070C0"/>
                </a:solidFill>
                <a:latin typeface="Gramatika-Bold"/>
              </a:rPr>
              <a:t>единиц</a:t>
            </a:r>
            <a:br>
              <a:rPr lang="ru-RU" dirty="0">
                <a:solidFill>
                  <a:srgbClr val="0070C0"/>
                </a:solidFill>
                <a:latin typeface="Gramatika-Bold"/>
              </a:rPr>
            </a:br>
            <a:r>
              <a:rPr lang="ru-RU" sz="1600" dirty="0">
                <a:solidFill>
                  <a:srgbClr val="0070C0"/>
                </a:solidFill>
                <a:latin typeface="Gramatika-Bold"/>
              </a:rPr>
              <a:t>медицинского оборудования </a:t>
            </a:r>
            <a:r>
              <a:rPr lang="ru-RU" sz="1600" dirty="0"/>
              <a:t>приобретено</a:t>
            </a:r>
            <a:endParaRPr lang="ru-RU" dirty="0"/>
          </a:p>
        </p:txBody>
      </p:sp>
      <p:sp>
        <p:nvSpPr>
          <p:cNvPr id="21" name="Двойные круглые скобки 20"/>
          <p:cNvSpPr/>
          <p:nvPr/>
        </p:nvSpPr>
        <p:spPr bwMode="auto">
          <a:xfrm>
            <a:off x="631989" y="4242246"/>
            <a:ext cx="11048377" cy="2372888"/>
          </a:xfrm>
          <a:prstGeom prst="bracketPair">
            <a:avLst>
              <a:gd name="adj" fmla="val 14247"/>
            </a:avLst>
          </a:prstGeom>
          <a:ln w="63500">
            <a:gradFill>
              <a:gsLst>
                <a:gs pos="0">
                  <a:srgbClr val="FF0000"/>
                </a:gs>
                <a:gs pos="100000">
                  <a:srgbClr val="00B0F0"/>
                </a:gs>
              </a:gsLst>
              <a:lin ang="5400000" scaled="1"/>
            </a:gra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E0EDC60-8D42-4261-8BCF-EC910EA0E3AC}" type="slidenum">
              <a:rPr lang="ru-RU"/>
              <a:t>3</a:t>
            </a:fld>
            <a:endParaRPr lang="ru-RU"/>
          </a:p>
        </p:txBody>
      </p:sp>
      <p:sp>
        <p:nvSpPr>
          <p:cNvPr id="29" name="Прямоугольник 28"/>
          <p:cNvSpPr/>
          <p:nvPr/>
        </p:nvSpPr>
        <p:spPr bwMode="auto">
          <a:xfrm>
            <a:off x="873991" y="1913906"/>
            <a:ext cx="257670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rgbClr val="0070C0"/>
                </a:solidFill>
                <a:latin typeface="Gramatika-Bold"/>
              </a:rPr>
              <a:t>9 </a:t>
            </a:r>
            <a:r>
              <a:rPr lang="ru-RU" sz="2000" dirty="0">
                <a:solidFill>
                  <a:srgbClr val="0070C0"/>
                </a:solidFill>
                <a:latin typeface="Gramatika-Bold"/>
              </a:rPr>
              <a:t>офисов </a:t>
            </a:r>
          </a:p>
          <a:p>
            <a:pPr>
              <a:defRPr/>
            </a:pPr>
            <a:r>
              <a:rPr lang="ru-RU" sz="2000" dirty="0">
                <a:solidFill>
                  <a:srgbClr val="0070C0"/>
                </a:solidFill>
                <a:latin typeface="Gramatika-Bold"/>
              </a:rPr>
              <a:t>врачей общей практики</a:t>
            </a:r>
          </a:p>
        </p:txBody>
      </p:sp>
      <p:sp>
        <p:nvSpPr>
          <p:cNvPr id="30" name="Прямоугольник 29"/>
          <p:cNvSpPr/>
          <p:nvPr/>
        </p:nvSpPr>
        <p:spPr bwMode="auto">
          <a:xfrm>
            <a:off x="3062932" y="1913906"/>
            <a:ext cx="26048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rgbClr val="0070C0"/>
                </a:solidFill>
                <a:latin typeface="Gramatika-Bold"/>
              </a:rPr>
              <a:t>118 ф</a:t>
            </a:r>
            <a:r>
              <a:rPr lang="ru-RU" sz="2000" dirty="0">
                <a:solidFill>
                  <a:srgbClr val="0070C0"/>
                </a:solidFill>
                <a:latin typeface="Gramatika-Bold"/>
              </a:rPr>
              <a:t>ельдшерско-акушерских пунктов </a:t>
            </a: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32" name="Двойные круглые скобки 31"/>
          <p:cNvSpPr/>
          <p:nvPr/>
        </p:nvSpPr>
        <p:spPr bwMode="auto">
          <a:xfrm>
            <a:off x="631991" y="1839557"/>
            <a:ext cx="5123498" cy="1289313"/>
          </a:xfrm>
          <a:prstGeom prst="bracketPair">
            <a:avLst>
              <a:gd name="adj" fmla="val 14247"/>
            </a:avLst>
          </a:prstGeom>
          <a:ln w="63500">
            <a:gradFill>
              <a:gsLst>
                <a:gs pos="0">
                  <a:srgbClr val="FF0000"/>
                </a:gs>
                <a:gs pos="100000">
                  <a:srgbClr val="00B0F0"/>
                </a:gs>
              </a:gsLst>
              <a:lin ang="5400000" scaled="1"/>
            </a:gra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25" name="Группа 24"/>
          <p:cNvGrpSpPr/>
          <p:nvPr/>
        </p:nvGrpSpPr>
        <p:grpSpPr bwMode="auto">
          <a:xfrm>
            <a:off x="464842" y="1085891"/>
            <a:ext cx="313040" cy="313040"/>
            <a:chOff x="550049" y="1068773"/>
            <a:chExt cx="313040" cy="313040"/>
          </a:xfrm>
        </p:grpSpPr>
        <p:sp>
          <p:nvSpPr>
            <p:cNvPr id="33" name="Овал 32"/>
            <p:cNvSpPr/>
            <p:nvPr/>
          </p:nvSpPr>
          <p:spPr bwMode="auto">
            <a:xfrm flipH="1" flipV="1">
              <a:off x="560127" y="1191699"/>
              <a:ext cx="129553" cy="129553"/>
            </a:xfrm>
            <a:prstGeom prst="ellipse">
              <a:avLst/>
            </a:prstGeom>
            <a:solidFill>
              <a:srgbClr val="00B0F0"/>
            </a:solidFill>
            <a:ln w="57150" cap="rnd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" name="Овал 33"/>
            <p:cNvSpPr/>
            <p:nvPr/>
          </p:nvSpPr>
          <p:spPr bwMode="auto">
            <a:xfrm flipH="1" flipV="1">
              <a:off x="732873" y="1202245"/>
              <a:ext cx="129553" cy="129553"/>
            </a:xfrm>
            <a:prstGeom prst="ellipse">
              <a:avLst/>
            </a:prstGeom>
            <a:solidFill>
              <a:srgbClr val="FF0000"/>
            </a:solidFill>
            <a:ln w="57150" cap="rnd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35" name="Рисунок 34"/>
            <p:cNvPicPr>
              <a:picLocks noChangeAspect="1"/>
            </p:cNvPicPr>
            <p:nvPr/>
          </p:nvPicPr>
          <p:blipFill>
            <a:blip r:embed="rId5"/>
            <a:stretch/>
          </p:blipFill>
          <p:spPr bwMode="auto">
            <a:xfrm flipH="1" flipV="1">
              <a:off x="550049" y="1068773"/>
              <a:ext cx="313040" cy="313040"/>
            </a:xfrm>
            <a:prstGeom prst="rect">
              <a:avLst/>
            </a:prstGeom>
          </p:spPr>
        </p:pic>
      </p:grpSp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819812" y="4379992"/>
            <a:ext cx="1172713" cy="1172713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 bwMode="auto">
          <a:xfrm>
            <a:off x="2088234" y="5353928"/>
            <a:ext cx="29719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000" dirty="0">
                <a:solidFill>
                  <a:srgbClr val="0070C0"/>
                </a:solidFill>
                <a:latin typeface="Gramatika-Bold"/>
              </a:rPr>
              <a:t>870 </a:t>
            </a:r>
            <a:r>
              <a:rPr lang="ru-RU" sz="1600" dirty="0">
                <a:solidFill>
                  <a:srgbClr val="0070C0"/>
                </a:solidFill>
                <a:latin typeface="Gramatika-Bold"/>
              </a:rPr>
              <a:t>автомобилей и </a:t>
            </a:r>
          </a:p>
          <a:p>
            <a:pPr>
              <a:defRPr/>
            </a:pPr>
            <a:r>
              <a:rPr lang="ru-RU" sz="2000" dirty="0">
                <a:solidFill>
                  <a:srgbClr val="0070C0"/>
                </a:solidFill>
                <a:latin typeface="Gramatika-Bold"/>
              </a:rPr>
              <a:t>12</a:t>
            </a:r>
            <a:r>
              <a:rPr lang="ru-RU" sz="1600" dirty="0">
                <a:solidFill>
                  <a:srgbClr val="0070C0"/>
                </a:solidFill>
                <a:latin typeface="Gramatika-Bold"/>
              </a:rPr>
              <a:t> передвижных медицинских комплексов</a:t>
            </a:r>
            <a:br>
              <a:rPr lang="ru-RU" sz="1600" dirty="0"/>
            </a:br>
            <a:r>
              <a:rPr lang="ru-RU" sz="1600" dirty="0"/>
              <a:t>поставлено</a:t>
            </a:r>
          </a:p>
        </p:txBody>
      </p:sp>
      <p:sp>
        <p:nvSpPr>
          <p:cNvPr id="43" name="TextBox 42"/>
          <p:cNvSpPr txBox="1"/>
          <p:nvPr/>
        </p:nvSpPr>
        <p:spPr bwMode="auto">
          <a:xfrm>
            <a:off x="5261829" y="5312164"/>
            <a:ext cx="383537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000" dirty="0">
                <a:solidFill>
                  <a:srgbClr val="0070C0"/>
                </a:solidFill>
                <a:latin typeface="Gramatika-Bold"/>
              </a:rPr>
              <a:t>200</a:t>
            </a:r>
            <a:br>
              <a:rPr lang="ru-RU" dirty="0">
                <a:solidFill>
                  <a:srgbClr val="0070C0"/>
                </a:solidFill>
                <a:latin typeface="Gramatika-Bold"/>
              </a:rPr>
            </a:br>
            <a:r>
              <a:rPr lang="ru-RU" sz="1600" dirty="0">
                <a:solidFill>
                  <a:srgbClr val="0070C0"/>
                </a:solidFill>
                <a:latin typeface="Gramatika-Bold"/>
              </a:rPr>
              <a:t>автомобилей скорой </a:t>
            </a:r>
          </a:p>
          <a:p>
            <a:pPr>
              <a:defRPr/>
            </a:pPr>
            <a:r>
              <a:rPr lang="ru-RU" sz="1600" dirty="0">
                <a:solidFill>
                  <a:srgbClr val="0070C0"/>
                </a:solidFill>
                <a:latin typeface="Gramatika-Bold"/>
              </a:rPr>
              <a:t>медицинской помощи</a:t>
            </a:r>
            <a:br>
              <a:rPr lang="ru-RU" sz="1600" dirty="0"/>
            </a:br>
            <a:r>
              <a:rPr lang="ru-RU" sz="1600" dirty="0"/>
              <a:t>поставлены за счет средств </a:t>
            </a:r>
          </a:p>
          <a:p>
            <a:pPr>
              <a:defRPr/>
            </a:pPr>
            <a:r>
              <a:rPr lang="ru-RU" sz="1600" dirty="0"/>
              <a:t>областного бюджета</a:t>
            </a:r>
          </a:p>
        </p:txBody>
      </p:sp>
      <p:sp>
        <p:nvSpPr>
          <p:cNvPr id="44" name="TextBox 43"/>
          <p:cNvSpPr txBox="1"/>
          <p:nvPr/>
        </p:nvSpPr>
        <p:spPr bwMode="auto">
          <a:xfrm>
            <a:off x="8578671" y="4187972"/>
            <a:ext cx="405788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000" dirty="0">
                <a:solidFill>
                  <a:srgbClr val="0070C0"/>
                </a:solidFill>
                <a:latin typeface="Gramatika-Bold"/>
              </a:rPr>
              <a:t>82</a:t>
            </a:r>
            <a:br>
              <a:rPr lang="ru-RU" dirty="0">
                <a:solidFill>
                  <a:srgbClr val="0070C0"/>
                </a:solidFill>
                <a:latin typeface="Gramatika-Bold"/>
              </a:rPr>
            </a:br>
            <a:r>
              <a:rPr lang="ru-RU" sz="1600" dirty="0">
                <a:solidFill>
                  <a:srgbClr val="0070C0"/>
                </a:solidFill>
                <a:latin typeface="Gramatika-Bold"/>
              </a:rPr>
              <a:t>автомобиля скорой </a:t>
            </a:r>
          </a:p>
          <a:p>
            <a:pPr>
              <a:defRPr/>
            </a:pPr>
            <a:r>
              <a:rPr lang="ru-RU" sz="1600" dirty="0">
                <a:solidFill>
                  <a:srgbClr val="0070C0"/>
                </a:solidFill>
                <a:latin typeface="Gramatika-Bold"/>
              </a:rPr>
              <a:t>медицинской помощи</a:t>
            </a:r>
            <a:br>
              <a:rPr lang="ru-RU" sz="1600" dirty="0"/>
            </a:br>
            <a:r>
              <a:rPr lang="ru-RU" sz="1600" dirty="0"/>
              <a:t>поставлены за счет средств </a:t>
            </a:r>
          </a:p>
          <a:p>
            <a:pPr>
              <a:defRPr/>
            </a:pPr>
            <a:r>
              <a:rPr lang="ru-RU" sz="1600" dirty="0"/>
              <a:t>федерального бюджета</a:t>
            </a:r>
          </a:p>
        </p:txBody>
      </p:sp>
      <p:sp>
        <p:nvSpPr>
          <p:cNvPr id="45" name="TextBox 44"/>
          <p:cNvSpPr txBox="1"/>
          <p:nvPr/>
        </p:nvSpPr>
        <p:spPr bwMode="auto">
          <a:xfrm>
            <a:off x="780907" y="3425397"/>
            <a:ext cx="84073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000" dirty="0">
                <a:latin typeface="Gramatika-Bold"/>
              </a:rPr>
              <a:t>Ремонт объектов здравоохранения, приобретение оборудования и автомобилей </a:t>
            </a:r>
            <a:endParaRPr dirty="0"/>
          </a:p>
        </p:txBody>
      </p:sp>
      <p:grpSp>
        <p:nvGrpSpPr>
          <p:cNvPr id="46" name="Группа 45"/>
          <p:cNvGrpSpPr/>
          <p:nvPr/>
        </p:nvGrpSpPr>
        <p:grpSpPr bwMode="auto">
          <a:xfrm>
            <a:off x="467898" y="3308892"/>
            <a:ext cx="313040" cy="313040"/>
            <a:chOff x="550049" y="1068773"/>
            <a:chExt cx="313040" cy="313040"/>
          </a:xfrm>
        </p:grpSpPr>
        <p:sp>
          <p:nvSpPr>
            <p:cNvPr id="47" name="Овал 46"/>
            <p:cNvSpPr/>
            <p:nvPr/>
          </p:nvSpPr>
          <p:spPr bwMode="auto">
            <a:xfrm flipH="1" flipV="1">
              <a:off x="560127" y="1191699"/>
              <a:ext cx="129553" cy="129553"/>
            </a:xfrm>
            <a:prstGeom prst="ellipse">
              <a:avLst/>
            </a:prstGeom>
            <a:solidFill>
              <a:srgbClr val="00B0F0"/>
            </a:solidFill>
            <a:ln w="57150" cap="rnd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8" name="Овал 47"/>
            <p:cNvSpPr/>
            <p:nvPr/>
          </p:nvSpPr>
          <p:spPr bwMode="auto">
            <a:xfrm flipH="1" flipV="1">
              <a:off x="732873" y="1202245"/>
              <a:ext cx="129553" cy="129553"/>
            </a:xfrm>
            <a:prstGeom prst="ellipse">
              <a:avLst/>
            </a:prstGeom>
            <a:solidFill>
              <a:srgbClr val="FF0000"/>
            </a:solidFill>
            <a:ln w="57150" cap="rnd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49" name="Рисунок 48"/>
            <p:cNvPicPr>
              <a:picLocks noChangeAspect="1"/>
            </p:cNvPicPr>
            <p:nvPr/>
          </p:nvPicPr>
          <p:blipFill>
            <a:blip r:embed="rId5"/>
            <a:stretch/>
          </p:blipFill>
          <p:spPr bwMode="auto">
            <a:xfrm flipH="1" flipV="1">
              <a:off x="550049" y="1068773"/>
              <a:ext cx="313040" cy="313040"/>
            </a:xfrm>
            <a:prstGeom prst="rect">
              <a:avLst/>
            </a:prstGeom>
          </p:spPr>
        </p:pic>
      </p:grpSp>
      <p:sp>
        <p:nvSpPr>
          <p:cNvPr id="36" name="TextBox 35"/>
          <p:cNvSpPr txBox="1"/>
          <p:nvPr/>
        </p:nvSpPr>
        <p:spPr bwMode="auto">
          <a:xfrm>
            <a:off x="248473" y="200119"/>
            <a:ext cx="93762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ru-RU" sz="1600" dirty="0">
                <a:latin typeface="+mj-lt"/>
              </a:rPr>
              <a:t>ЗДРАВООХРАНЕНИЕ </a:t>
            </a:r>
            <a:r>
              <a:rPr lang="ru-RU" sz="1000" dirty="0"/>
              <a:t> ОБРАЗОВАНИЕ  СОЦИАЛЬНАЯ ПОЛИТИКА  МОЛОДЕЖНАЯ ПОЛИТИКА  ЖИЛИЩНАЯ ПОЛИТИКА И БЛАГОУСТРОЙСТВО  СПОРТ  ЭКОЛОГИЯ И ОКРУЖАЮЩАЯ СРЕДА  КУЛЬТУРА И ТУРИЗМ  СВЯЗЬ  ЭКОНОМИКА  ДОРОГИ, ТРАНСПОРТ, ИНФРАСТРУКТУРА  КОМПЛЕКСНОЕ РАЗВИТИЕ СЕЛЬСКИХ ТЕРРИТОРИЙ</a:t>
            </a:r>
          </a:p>
        </p:txBody>
      </p:sp>
    </p:spTree>
    <p:extLst>
      <p:ext uri="{BB962C8B-B14F-4D97-AF65-F5344CB8AC3E}">
        <p14:creationId xmlns:p14="http://schemas.microsoft.com/office/powerpoint/2010/main" val="1935487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Шеврон 26"/>
          <p:cNvSpPr/>
          <p:nvPr/>
        </p:nvSpPr>
        <p:spPr>
          <a:xfrm>
            <a:off x="7236328" y="-669563"/>
            <a:ext cx="3436780" cy="7527563"/>
          </a:xfrm>
          <a:prstGeom prst="chevron">
            <a:avLst>
              <a:gd name="adj" fmla="val 65143"/>
            </a:avLst>
          </a:prstGeom>
          <a:solidFill>
            <a:schemeClr val="bg1">
              <a:lumMod val="6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Шеврон 27"/>
          <p:cNvSpPr/>
          <p:nvPr/>
        </p:nvSpPr>
        <p:spPr>
          <a:xfrm>
            <a:off x="8165232" y="-152401"/>
            <a:ext cx="3643657" cy="7980684"/>
          </a:xfrm>
          <a:prstGeom prst="chevron">
            <a:avLst>
              <a:gd name="adj" fmla="val 65143"/>
            </a:avLst>
          </a:prstGeom>
          <a:solidFill>
            <a:schemeClr val="bg1">
              <a:lumMod val="9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Шеврон 28"/>
          <p:cNvSpPr/>
          <p:nvPr/>
        </p:nvSpPr>
        <p:spPr>
          <a:xfrm flipH="1">
            <a:off x="10529555" y="-1496291"/>
            <a:ext cx="2113919" cy="7680036"/>
          </a:xfrm>
          <a:prstGeom prst="chevron">
            <a:avLst>
              <a:gd name="adj" fmla="val 98962"/>
            </a:avLst>
          </a:prstGeom>
          <a:solidFill>
            <a:schemeClr val="bg1">
              <a:lumMod val="75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5015" y="141572"/>
            <a:ext cx="704478" cy="895567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EDC60-8D42-4261-8BCF-EC910EA0E3AC}" type="slidenum">
              <a:rPr lang="ru-RU" smtClean="0"/>
              <a:pPr/>
              <a:t>30</a:t>
            </a:fld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428543" y="761876"/>
            <a:ext cx="7413522" cy="0"/>
          </a:xfrm>
          <a:prstGeom prst="line">
            <a:avLst/>
          </a:prstGeom>
          <a:ln w="31750">
            <a:gradFill>
              <a:gsLst>
                <a:gs pos="0">
                  <a:srgbClr val="FF0000"/>
                </a:gs>
                <a:gs pos="100000">
                  <a:srgbClr val="00B0F0"/>
                </a:gs>
              </a:gsLst>
              <a:lin ang="4200000" scaled="0"/>
            </a:gra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31414" y="328897"/>
            <a:ext cx="98152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Gramatika-Bold" panose="00000800000000000000" pitchFamily="2" charset="0"/>
              </a:rPr>
              <a:t>ПРОЕКТНАЯ ДЕЯТЕЛЬНОСТЬ. МЕРОПРИЯТИЯ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045346" y="1267546"/>
            <a:ext cx="628530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7102F98-5A35-426B-AE02-343167F01826}"/>
              </a:ext>
            </a:extLst>
          </p:cNvPr>
          <p:cNvSpPr/>
          <p:nvPr/>
        </p:nvSpPr>
        <p:spPr>
          <a:xfrm>
            <a:off x="331414" y="406213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70C0"/>
                </a:solidFill>
                <a:latin typeface="Gramatika-Medium" panose="00000600000000000000" charset="0"/>
              </a:rPr>
              <a:t>Поздравление с Международным </a:t>
            </a:r>
          </a:p>
          <a:p>
            <a:r>
              <a:rPr lang="ru-RU" b="1" dirty="0">
                <a:solidFill>
                  <a:srgbClr val="0070C0"/>
                </a:solidFill>
                <a:latin typeface="Gramatika-Medium" panose="00000600000000000000" charset="0"/>
              </a:rPr>
              <a:t>днем инвалида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BC71569-24EA-48D9-A5DB-3B4FD62D1F40}"/>
              </a:ext>
            </a:extLst>
          </p:cNvPr>
          <p:cNvSpPr/>
          <p:nvPr/>
        </p:nvSpPr>
        <p:spPr>
          <a:xfrm>
            <a:off x="495427" y="472051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altLang="ru-RU" dirty="0">
                <a:latin typeface="Gramatika-Medium" panose="00000600000000000000" charset="0"/>
              </a:rPr>
              <a:t>Угощения, дискотеки, </a:t>
            </a:r>
          </a:p>
          <a:p>
            <a:r>
              <a:rPr lang="ru-RU" altLang="ru-RU" dirty="0">
                <a:latin typeface="Gramatika-Medium" panose="00000600000000000000" charset="0"/>
              </a:rPr>
              <a:t>концерты и награждения</a:t>
            </a:r>
          </a:p>
        </p:txBody>
      </p:sp>
      <p:pic>
        <p:nvPicPr>
          <p:cNvPr id="24" name="Picture 4" descr="https://sun9-80.userapi.com/impg/YdPyJGacwMwS9NjsLqgtlXEIGkk7Ghiev7hMgg/Yg4geVlyzW4.jpg?size=1600x1200&amp;quality=95&amp;sign=799e13cfa7ccdb6b313186c99899c8c0&amp;type=album">
            <a:extLst>
              <a:ext uri="{FF2B5EF4-FFF2-40B4-BE49-F238E27FC236}">
                <a16:creationId xmlns:a16="http://schemas.microsoft.com/office/drawing/2014/main" id="{5A92AE67-45D4-4F21-88C7-AB609A60BC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9070" y="4187010"/>
            <a:ext cx="3417251" cy="25629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https://sun9-21.userapi.com/impg/QyS3OjoA4jaQxRXkQpxvQgRtrU1vD7VLAKYayw/ln2KTwhnHE4.jpg?size=1600x1200&amp;quality=95&amp;sign=7401ab2995f04f45c00eb3b6493d3308&amp;type=album">
            <a:extLst>
              <a:ext uri="{FF2B5EF4-FFF2-40B4-BE49-F238E27FC236}">
                <a16:creationId xmlns:a16="http://schemas.microsoft.com/office/drawing/2014/main" id="{FDD9F08B-2334-40BF-9F25-98EFB615E7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4887" y="4178596"/>
            <a:ext cx="3417251" cy="2562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0933029-6D91-473D-AC40-AD8FBF4AE4C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0948" y="320300"/>
            <a:ext cx="1861978" cy="802250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251B525D-0F8A-42CB-B8BE-DF8680144E26}"/>
              </a:ext>
            </a:extLst>
          </p:cNvPr>
          <p:cNvSpPr/>
          <p:nvPr/>
        </p:nvSpPr>
        <p:spPr>
          <a:xfrm>
            <a:off x="497312" y="1225861"/>
            <a:ext cx="5745307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altLang="ru-RU" b="1" dirty="0">
                <a:solidFill>
                  <a:srgbClr val="0070C0"/>
                </a:solidFill>
                <a:latin typeface="Gramatika-Medium" panose="00000600000000000000" charset="0"/>
              </a:rPr>
              <a:t>Поздравление с Международным днем семьи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latin typeface="Gramatika-Medium" panose="00000600000000000000" charset="0"/>
              </a:rPr>
              <a:t> в </a:t>
            </a:r>
            <a:r>
              <a:rPr lang="ru-RU" altLang="ru-RU" dirty="0">
                <a:solidFill>
                  <a:srgbClr val="000000"/>
                </a:solidFill>
                <a:latin typeface="Gramatika-Medium" panose="00000600000000000000" charset="0"/>
              </a:rPr>
              <a:t>комплексном центре социального обслуживания населения</a:t>
            </a:r>
            <a:r>
              <a:rPr lang="ru-RU" altLang="ru-RU" b="1" dirty="0">
                <a:solidFill>
                  <a:srgbClr val="5B0E29"/>
                </a:solidFill>
                <a:latin typeface="Gramatika-Medium" panose="00000600000000000000" charset="0"/>
              </a:rPr>
              <a:t> «Мыза»</a:t>
            </a:r>
            <a:br>
              <a:rPr lang="ru-RU" altLang="ru-RU" sz="1400" dirty="0">
                <a:solidFill>
                  <a:srgbClr val="5B0E29"/>
                </a:solidFill>
              </a:rPr>
            </a:br>
            <a:r>
              <a:rPr lang="ru-RU" altLang="ru-RU" sz="4000" dirty="0">
                <a:latin typeface="Arial" panose="020B0604020202020204" pitchFamily="34" charset="0"/>
              </a:rPr>
              <a:t>  </a:t>
            </a:r>
            <a:r>
              <a:rPr lang="ru-RU" altLang="ru-RU" sz="1600" dirty="0">
                <a:latin typeface="Arial" panose="020B0604020202020204" pitchFamily="34" charset="0"/>
              </a:rPr>
              <a:t> </a:t>
            </a:r>
            <a:r>
              <a:rPr lang="ru-RU" altLang="ru-RU" sz="4000" dirty="0">
                <a:latin typeface="Arial" panose="020B0604020202020204" pitchFamily="34" charset="0"/>
              </a:rPr>
              <a:t> 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678F71D9-D83E-4EA4-A68B-D048EAEF2F9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23301"/>
          <a:stretch/>
        </p:blipFill>
        <p:spPr>
          <a:xfrm>
            <a:off x="5007510" y="1692272"/>
            <a:ext cx="3648722" cy="2098900"/>
          </a:xfrm>
          <a:prstGeom prst="rect">
            <a:avLst/>
          </a:prstGeom>
        </p:spPr>
      </p:pic>
      <p:pic>
        <p:nvPicPr>
          <p:cNvPr id="26" name="Picture 5" descr="https://sun9-79.userapi.com/s/v1/ig2/ZE0-Ir_h1vQ1bYeogKjb91jxC8aOIVt_7yPiWjvEVtoyPopoZJkZ3vOdeh-CW9icZf8s2fjOIxp8wfAJhRiRIS9A.jpg?quality=95&amp;as=32x24,48x36,72x54,108x81,160x120,240x180,360x270,480x360,540x405,640x480,720x540,1080x810,1280x960&amp;from=bu&amp;cs=1280x0">
            <a:extLst>
              <a:ext uri="{FF2B5EF4-FFF2-40B4-BE49-F238E27FC236}">
                <a16:creationId xmlns:a16="http://schemas.microsoft.com/office/drawing/2014/main" id="{0673547A-69FD-462B-83BD-F3D33B8633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22" t="22265"/>
          <a:stretch/>
        </p:blipFill>
        <p:spPr bwMode="auto">
          <a:xfrm>
            <a:off x="8876395" y="1352214"/>
            <a:ext cx="3175306" cy="2104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64951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8054A30-EB52-41BC-9B02-F98B8AFD8E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D83FD118-DC7F-4636-81EA-1EE9ACC429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A384AE4-615D-4687-B1EF-042C5C17CA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129" t="27703" r="4175"/>
          <a:stretch/>
        </p:blipFill>
        <p:spPr>
          <a:xfrm>
            <a:off x="5739746" y="1823836"/>
            <a:ext cx="3588640" cy="2249446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8CECE46-7C64-4876-BDA4-3E2678A3FFB5}"/>
              </a:ext>
            </a:extLst>
          </p:cNvPr>
          <p:cNvSpPr/>
          <p:nvPr/>
        </p:nvSpPr>
        <p:spPr>
          <a:xfrm>
            <a:off x="428543" y="3679752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70C0"/>
                </a:solidFill>
                <a:latin typeface="Gramatika-Medium" panose="00000600000000000000" charset="0"/>
              </a:rPr>
              <a:t>Поздравление педагогов с Днем учителя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EEF27EA-CE23-40F3-B9A1-D2B8755B30D0}"/>
              </a:ext>
            </a:extLst>
          </p:cNvPr>
          <p:cNvSpPr/>
          <p:nvPr/>
        </p:nvSpPr>
        <p:spPr>
          <a:xfrm>
            <a:off x="392810" y="844787"/>
            <a:ext cx="824833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i="1" u="sng" dirty="0">
              <a:solidFill>
                <a:srgbClr val="C0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70C0"/>
                </a:solidFill>
                <a:latin typeface="Gramatika-Medium" panose="00000600000000000000" charset="0"/>
              </a:rPr>
              <a:t>Всероссийская акция «Забота рядом», </a:t>
            </a:r>
          </a:p>
          <a:p>
            <a:r>
              <a:rPr lang="ru-RU" dirty="0">
                <a:latin typeface="Gramatika-Medium" panose="00000600000000000000" charset="0"/>
              </a:rPr>
              <a:t>приуроченная к Дню пожилого человека.</a:t>
            </a:r>
          </a:p>
          <a:p>
            <a:pPr lvl="0" algn="r" eaLnBrk="0" fontAlgn="base" hangingPunct="0"/>
            <a:r>
              <a:rPr lang="ru-RU" alt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altLang="ru-RU" sz="4400" b="1" i="1" dirty="0">
              <a:solidFill>
                <a:srgbClr val="0066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5003CA4-94F9-4E85-A72D-864FC5BA8B78}"/>
              </a:ext>
            </a:extLst>
          </p:cNvPr>
          <p:cNvSpPr/>
          <p:nvPr/>
        </p:nvSpPr>
        <p:spPr>
          <a:xfrm>
            <a:off x="392810" y="1823836"/>
            <a:ext cx="540866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altLang="ru-RU" dirty="0">
                <a:latin typeface="Gramatika-Medium" panose="00000600000000000000" charset="0"/>
              </a:rPr>
              <a:t>Торжественные мероприятия в администрации района;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altLang="ru-RU" dirty="0">
                <a:latin typeface="Gramatika-Medium" panose="00000600000000000000" charset="0"/>
              </a:rPr>
              <a:t>Передача угощений для одиноких пожилых людей, находящихся на обслуживании на дому </a:t>
            </a:r>
            <a:r>
              <a:rPr lang="ru-RU" altLang="ru-RU" dirty="0" err="1">
                <a:latin typeface="Gramatika-Medium" panose="00000600000000000000" charset="0"/>
              </a:rPr>
              <a:t>КЦСОНа</a:t>
            </a:r>
            <a:r>
              <a:rPr lang="ru-RU" altLang="ru-RU" dirty="0">
                <a:latin typeface="Gramatika-Medium" panose="00000600000000000000" charset="0"/>
              </a:rPr>
              <a:t> «Мыза»</a:t>
            </a:r>
          </a:p>
        </p:txBody>
      </p:sp>
      <p:pic>
        <p:nvPicPr>
          <p:cNvPr id="14" name="Picture 2" descr="https://sun9-70.userapi.com/impg/cwqTq4q1yralhvvmHM1PREDNjp5xDtq8_5tNUA/gmcqggUXdx8.jpg?size=1205x1600&amp;quality=95&amp;sign=bc45ffd73a0bfc8493363d35f8d3e71d&amp;type=album">
            <a:extLst>
              <a:ext uri="{FF2B5EF4-FFF2-40B4-BE49-F238E27FC236}">
                <a16:creationId xmlns:a16="http://schemas.microsoft.com/office/drawing/2014/main" id="{4F52C8E5-1F21-43C2-AD4F-E88B639955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11" t="12827" b="12289"/>
          <a:stretch/>
        </p:blipFill>
        <p:spPr bwMode="auto">
          <a:xfrm>
            <a:off x="9523285" y="3951039"/>
            <a:ext cx="2471010" cy="27238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649C7D34-FF13-41FB-BD6A-71370E7ADD9C}"/>
              </a:ext>
            </a:extLst>
          </p:cNvPr>
          <p:cNvSpPr/>
          <p:nvPr/>
        </p:nvSpPr>
        <p:spPr>
          <a:xfrm>
            <a:off x="331414" y="328897"/>
            <a:ext cx="98152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Gramatika-Bold" panose="00000800000000000000" pitchFamily="2" charset="0"/>
              </a:rPr>
              <a:t>ПРОЕКТНАЯ ДЕЯТЕЛЬНОСТЬ. МЕРОПРИЯТИЯ</a:t>
            </a: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96807AE7-FC0C-4688-8240-B5555D0F46B2}"/>
              </a:ext>
            </a:extLst>
          </p:cNvPr>
          <p:cNvCxnSpPr/>
          <p:nvPr/>
        </p:nvCxnSpPr>
        <p:spPr>
          <a:xfrm flipV="1">
            <a:off x="428543" y="761876"/>
            <a:ext cx="7413522" cy="0"/>
          </a:xfrm>
          <a:prstGeom prst="line">
            <a:avLst/>
          </a:prstGeom>
          <a:ln w="31750">
            <a:gradFill>
              <a:gsLst>
                <a:gs pos="0">
                  <a:srgbClr val="FF0000"/>
                </a:gs>
                <a:gs pos="100000">
                  <a:srgbClr val="00B0F0"/>
                </a:gs>
              </a:gsLst>
              <a:lin ang="4200000" scaled="0"/>
            </a:gra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F147A77E-5391-47EE-8908-C067E6EA4569}"/>
              </a:ext>
            </a:extLst>
          </p:cNvPr>
          <p:cNvSpPr/>
          <p:nvPr/>
        </p:nvSpPr>
        <p:spPr>
          <a:xfrm>
            <a:off x="428543" y="4761104"/>
            <a:ext cx="470942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70C0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День матери</a:t>
            </a:r>
          </a:p>
          <a:p>
            <a:endParaRPr lang="ru-RU" dirty="0">
              <a:latin typeface="Gramatika-Medium" panose="00000600000000000000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Gramatika-Medium" panose="00000600000000000000" charset="0"/>
                <a:cs typeface="Times New Roman" panose="02020603050405020304" pitchFamily="18" charset="0"/>
              </a:rPr>
              <a:t>Поздравление матерей </a:t>
            </a:r>
            <a:r>
              <a:rPr lang="ru-RU" dirty="0" err="1">
                <a:latin typeface="Gramatika-Medium" panose="00000600000000000000" charset="0"/>
                <a:cs typeface="Times New Roman" panose="02020603050405020304" pitchFamily="18" charset="0"/>
              </a:rPr>
              <a:t>Приокского</a:t>
            </a:r>
            <a:r>
              <a:rPr lang="ru-RU" dirty="0">
                <a:latin typeface="Gramatika-Medium" panose="00000600000000000000" charset="0"/>
                <a:cs typeface="Times New Roman" panose="02020603050405020304" pitchFamily="18" charset="0"/>
              </a:rPr>
              <a:t> района, вручение подарков и благодарностей депутата</a:t>
            </a:r>
          </a:p>
          <a:p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alt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8169C6F-EDC7-4E65-B5EB-AE3F928638D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31" b="14149"/>
          <a:stretch/>
        </p:blipFill>
        <p:spPr>
          <a:xfrm>
            <a:off x="4779690" y="4280213"/>
            <a:ext cx="4548696" cy="22693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0372FADF-14E8-46CC-A000-CAF9ACA414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116" y="328897"/>
            <a:ext cx="2542879" cy="26457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864528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Шеврон 26"/>
          <p:cNvSpPr/>
          <p:nvPr/>
        </p:nvSpPr>
        <p:spPr>
          <a:xfrm>
            <a:off x="7236328" y="-669563"/>
            <a:ext cx="3436780" cy="7527563"/>
          </a:xfrm>
          <a:prstGeom prst="chevron">
            <a:avLst>
              <a:gd name="adj" fmla="val 65143"/>
            </a:avLst>
          </a:prstGeom>
          <a:solidFill>
            <a:schemeClr val="bg1">
              <a:lumMod val="6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Шеврон 27"/>
          <p:cNvSpPr/>
          <p:nvPr/>
        </p:nvSpPr>
        <p:spPr>
          <a:xfrm>
            <a:off x="8165232" y="-152401"/>
            <a:ext cx="3643657" cy="7980684"/>
          </a:xfrm>
          <a:prstGeom prst="chevron">
            <a:avLst>
              <a:gd name="adj" fmla="val 65143"/>
            </a:avLst>
          </a:prstGeom>
          <a:solidFill>
            <a:schemeClr val="bg1">
              <a:lumMod val="9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Шеврон 28"/>
          <p:cNvSpPr/>
          <p:nvPr/>
        </p:nvSpPr>
        <p:spPr>
          <a:xfrm flipH="1">
            <a:off x="10529555" y="-1496291"/>
            <a:ext cx="2113919" cy="7680036"/>
          </a:xfrm>
          <a:prstGeom prst="chevron">
            <a:avLst>
              <a:gd name="adj" fmla="val 98962"/>
            </a:avLst>
          </a:prstGeom>
          <a:solidFill>
            <a:schemeClr val="bg1">
              <a:lumMod val="75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428543" y="761876"/>
            <a:ext cx="7413522" cy="0"/>
          </a:xfrm>
          <a:prstGeom prst="line">
            <a:avLst/>
          </a:prstGeom>
          <a:ln w="31750">
            <a:gradFill>
              <a:gsLst>
                <a:gs pos="0">
                  <a:srgbClr val="FF0000"/>
                </a:gs>
                <a:gs pos="100000">
                  <a:srgbClr val="00B0F0"/>
                </a:gs>
              </a:gsLst>
              <a:lin ang="4200000" scaled="0"/>
            </a:gra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31414" y="328897"/>
            <a:ext cx="98152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Gramatika-Bold" panose="00000800000000000000" pitchFamily="2" charset="0"/>
              </a:rPr>
              <a:t>ПРОЕКТНАЯ ДЕЯТЕЛЬНОСТЬ.</a:t>
            </a:r>
          </a:p>
          <a:p>
            <a:r>
              <a:rPr lang="ru-RU" sz="2400" dirty="0">
                <a:latin typeface="Gramatika-Bold" panose="00000800000000000000" pitchFamily="2" charset="0"/>
              </a:rPr>
              <a:t> НОВОГОДНИЕ МЕРОПРИЯТИЯ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045346" y="1267546"/>
            <a:ext cx="628530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5A48AAD-9BF7-4114-B869-B6F0686696EA}"/>
              </a:ext>
            </a:extLst>
          </p:cNvPr>
          <p:cNvSpPr/>
          <p:nvPr/>
        </p:nvSpPr>
        <p:spPr>
          <a:xfrm>
            <a:off x="297089" y="1197508"/>
            <a:ext cx="661893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altLang="ru-RU" b="1" dirty="0">
                <a:cs typeface="Times New Roman" panose="02020603050405020304" pitchFamily="18" charset="0"/>
              </a:rPr>
              <a:t>Поздравление активистов территориальных общественных самоуправлений, общественных организаций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altLang="ru-RU" b="1" dirty="0"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altLang="ru-RU" b="1" dirty="0">
                <a:cs typeface="Times New Roman" panose="02020603050405020304" pitchFamily="18" charset="0"/>
              </a:rPr>
              <a:t>Детские праздники в библиотеках, центрах детского творчества, клубах, комплексных центрах социального обслуживания населения, в деревнях на территории избирательного округа (Новинки, </a:t>
            </a:r>
            <a:r>
              <a:rPr lang="ru-RU" altLang="ru-RU" b="1" dirty="0" err="1">
                <a:cs typeface="Times New Roman" panose="02020603050405020304" pitchFamily="18" charset="0"/>
              </a:rPr>
              <a:t>Кудьма</a:t>
            </a:r>
            <a:r>
              <a:rPr lang="ru-RU" altLang="ru-RU" b="1" dirty="0">
                <a:cs typeface="Times New Roman" panose="02020603050405020304" pitchFamily="18" charset="0"/>
              </a:rPr>
              <a:t>, </a:t>
            </a:r>
            <a:r>
              <a:rPr lang="ru-RU" altLang="ru-RU" b="1" dirty="0" err="1">
                <a:cs typeface="Times New Roman" panose="02020603050405020304" pitchFamily="18" charset="0"/>
              </a:rPr>
              <a:t>Бешенцево</a:t>
            </a:r>
            <a:r>
              <a:rPr lang="ru-RU" altLang="ru-RU" b="1" dirty="0">
                <a:cs typeface="Times New Roman" panose="02020603050405020304" pitchFamily="18" charset="0"/>
              </a:rPr>
              <a:t>, Ольгино)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altLang="ru-RU" b="1" dirty="0"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altLang="ru-RU" b="1" dirty="0">
                <a:cs typeface="Times New Roman" panose="02020603050405020304" pitchFamily="18" charset="0"/>
              </a:rPr>
              <a:t>Поздравление детей-инвалидов на дому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altLang="ru-RU" b="1" dirty="0"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altLang="ru-RU" b="1" dirty="0">
                <a:cs typeface="Times New Roman" panose="02020603050405020304" pitchFamily="18" charset="0"/>
              </a:rPr>
              <a:t>Участие во всероссийской акции «Ёлка желаний»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altLang="ru-RU" b="1" dirty="0"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altLang="ru-RU" b="1" dirty="0"/>
              <a:t>Участие в акции «Новогодняя сказка»  в </a:t>
            </a:r>
            <a:r>
              <a:rPr lang="ru-RU" altLang="ru-RU" b="1" dirty="0" err="1"/>
              <a:t>Приокском</a:t>
            </a:r>
            <a:r>
              <a:rPr lang="ru-RU" altLang="ru-RU" b="1" dirty="0"/>
              <a:t> районе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altLang="ru-RU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altLang="ru-RU" b="1" dirty="0">
                <a:cs typeface="Times New Roman" panose="02020603050405020304" pitchFamily="18" charset="0"/>
              </a:rPr>
              <a:t>Традиционные акции Партии «ЕДИНАЯ РОССИЯ»:</a:t>
            </a:r>
          </a:p>
          <a:p>
            <a:r>
              <a:rPr lang="ru-RU" altLang="ru-RU" b="1" dirty="0">
                <a:cs typeface="Times New Roman" panose="02020603050405020304" pitchFamily="18" charset="0"/>
              </a:rPr>
              <a:t> - С Новым годом, ветеран!</a:t>
            </a:r>
          </a:p>
          <a:p>
            <a:r>
              <a:rPr lang="ru-RU" altLang="ru-RU" b="1" dirty="0">
                <a:cs typeface="Times New Roman" panose="02020603050405020304" pitchFamily="18" charset="0"/>
              </a:rPr>
              <a:t> - Депутатская ёлка</a:t>
            </a:r>
            <a:endParaRPr lang="ru-RU" alt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679E2C8F-32D1-4C09-9222-B8E1C611F9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4540" y="2763726"/>
            <a:ext cx="2108793" cy="3052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87FB1961-E151-4126-9327-B5975D8145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7578" y="3492399"/>
            <a:ext cx="3174478" cy="23808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CE016B32-E2F5-4F36-8939-049B6353D8D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0162" y="136525"/>
            <a:ext cx="2389460" cy="31859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0976A77B-C4DE-4455-AF0B-C7AF5098431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9141" y="158969"/>
            <a:ext cx="2769437" cy="20770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A46FE25B-0EE4-4A97-A374-21918379ECFE}"/>
              </a:ext>
            </a:extLst>
          </p:cNvPr>
          <p:cNvSpPr/>
          <p:nvPr/>
        </p:nvSpPr>
        <p:spPr>
          <a:xfrm>
            <a:off x="4979175" y="6388966"/>
            <a:ext cx="68804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>
                <a:solidFill>
                  <a:srgbClr val="5B0E29"/>
                </a:solidFill>
                <a:latin typeface="TT Firs Neue DemiBold" panose="02000503030000020004" pitchFamily="2" charset="-52"/>
              </a:rPr>
              <a:t>Более </a:t>
            </a:r>
            <a:r>
              <a:rPr lang="ru-RU" i="1" dirty="0">
                <a:solidFill>
                  <a:srgbClr val="C00000"/>
                </a:solidFill>
                <a:latin typeface="TT Firs Neue DemiBold" panose="02000503030000020004" pitchFamily="2" charset="-52"/>
              </a:rPr>
              <a:t>2000 сладких подарков </a:t>
            </a:r>
            <a:r>
              <a:rPr lang="ru-RU" i="1" dirty="0">
                <a:solidFill>
                  <a:srgbClr val="5B0E29"/>
                </a:solidFill>
                <a:latin typeface="TT Firs Neue DemiBold" panose="02000503030000020004" pitchFamily="2" charset="-52"/>
              </a:rPr>
              <a:t>передано жителям округа</a:t>
            </a:r>
          </a:p>
        </p:txBody>
      </p:sp>
    </p:spTree>
    <p:extLst>
      <p:ext uri="{BB962C8B-B14F-4D97-AF65-F5344CB8AC3E}">
        <p14:creationId xmlns:p14="http://schemas.microsoft.com/office/powerpoint/2010/main" val="4533344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Шеврон 26"/>
          <p:cNvSpPr/>
          <p:nvPr/>
        </p:nvSpPr>
        <p:spPr>
          <a:xfrm>
            <a:off x="7236328" y="-669563"/>
            <a:ext cx="3436780" cy="7527563"/>
          </a:xfrm>
          <a:prstGeom prst="chevron">
            <a:avLst>
              <a:gd name="adj" fmla="val 65143"/>
            </a:avLst>
          </a:prstGeom>
          <a:solidFill>
            <a:schemeClr val="bg1">
              <a:lumMod val="6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Шеврон 27"/>
          <p:cNvSpPr/>
          <p:nvPr/>
        </p:nvSpPr>
        <p:spPr>
          <a:xfrm>
            <a:off x="8165232" y="-152401"/>
            <a:ext cx="3643657" cy="7980684"/>
          </a:xfrm>
          <a:prstGeom prst="chevron">
            <a:avLst>
              <a:gd name="adj" fmla="val 65143"/>
            </a:avLst>
          </a:prstGeom>
          <a:solidFill>
            <a:schemeClr val="bg1">
              <a:lumMod val="9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Шеврон 28"/>
          <p:cNvSpPr/>
          <p:nvPr/>
        </p:nvSpPr>
        <p:spPr>
          <a:xfrm flipH="1">
            <a:off x="10529555" y="-1496291"/>
            <a:ext cx="2113919" cy="7680036"/>
          </a:xfrm>
          <a:prstGeom prst="chevron">
            <a:avLst>
              <a:gd name="adj" fmla="val 98962"/>
            </a:avLst>
          </a:prstGeom>
          <a:solidFill>
            <a:schemeClr val="bg1">
              <a:lumMod val="75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5015" y="141572"/>
            <a:ext cx="704478" cy="895567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EDC60-8D42-4261-8BCF-EC910EA0E3AC}" type="slidenum">
              <a:rPr lang="ru-RU" smtClean="0"/>
              <a:pPr/>
              <a:t>33</a:t>
            </a:fld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428543" y="761876"/>
            <a:ext cx="7413522" cy="0"/>
          </a:xfrm>
          <a:prstGeom prst="line">
            <a:avLst/>
          </a:prstGeom>
          <a:ln w="31750">
            <a:gradFill>
              <a:gsLst>
                <a:gs pos="0">
                  <a:srgbClr val="FF0000"/>
                </a:gs>
                <a:gs pos="100000">
                  <a:srgbClr val="00B0F0"/>
                </a:gs>
              </a:gsLst>
              <a:lin ang="4200000" scaled="0"/>
            </a:gra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31414" y="328897"/>
            <a:ext cx="98152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Gramatika-Bold" panose="00000800000000000000" pitchFamily="2" charset="0"/>
              </a:rPr>
              <a:t>ПРОЕКТНАЯ ДЕЯТЕЛЬНОСТЬ. </a:t>
            </a:r>
          </a:p>
          <a:p>
            <a:r>
              <a:rPr lang="ru-RU" sz="2400" dirty="0">
                <a:latin typeface="Gramatika-Bold" panose="00000800000000000000" pitchFamily="2" charset="0"/>
              </a:rPr>
              <a:t>НОВОГОДНИЕ МЕРОПРИЯТИЯ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045346" y="1267546"/>
            <a:ext cx="628530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/>
          </a:p>
        </p:txBody>
      </p:sp>
      <p:pic>
        <p:nvPicPr>
          <p:cNvPr id="16" name="Picture 7" descr="https://sun9-42.userapi.com/s/v1/ig2/V2bsFMluPehXX3AZ8TP_aO8ff7V6EdJmXRtR3H0nB-uvFiBVfpNk6xaJs-rBm0FvXqBBz23yZlqBaxPD8Gxe4mRT.jpg?quality=95&amp;as=32x47,48x70,72x105,108x158,160x234,240x350,360x526,480x701,540x789,640x935,720x1051,1021x1491&amp;from=bu&amp;cs=1021x0">
            <a:extLst>
              <a:ext uri="{FF2B5EF4-FFF2-40B4-BE49-F238E27FC236}">
                <a16:creationId xmlns:a16="http://schemas.microsoft.com/office/drawing/2014/main" id="{9DB307D9-DD22-40FF-912D-B3FDC169C7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056" y="3615507"/>
            <a:ext cx="2146102" cy="3134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https://sun9-77.userapi.com/s/v1/ig2/EUXC4stNtAHsFfWZfMiEard-tT5WRMRsrQwfglDcnLjdPP4lRW6OQNqxBl_JOznKg4aPxpr0ZV0j1G0qAMnjT-qa.jpg?quality=95&amp;as=32x47,48x70,72x105,108x158,160x234,240x351,360x527,480x702,540x790,640x936,720x1053,935x1368&amp;from=bu&amp;cs=935x0">
            <a:extLst>
              <a:ext uri="{FF2B5EF4-FFF2-40B4-BE49-F238E27FC236}">
                <a16:creationId xmlns:a16="http://schemas.microsoft.com/office/drawing/2014/main" id="{A462054F-D3AC-4CE0-A56E-DD888ECBAA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29" t="9579" b="10744"/>
          <a:stretch/>
        </p:blipFill>
        <p:spPr bwMode="auto">
          <a:xfrm>
            <a:off x="2574626" y="3615507"/>
            <a:ext cx="2234947" cy="3143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https://sun9-43.userapi.com/s/v1/ig2/E9lRG-8L4EBS5ml9BOQvXBBqT_lM3v4uQrr9UNWQ63WQ0VNtsj25UBsxApwXqrgRvZqFQIDqjQ_oKLXBH_HZrWeB.jpg?quality=95&amp;as=32x33,48x49,72x74,108x111,160x165,240x247,360x371,480x494,540x556,640x659,720x741,1080x1112,1280x1318,1440x1482,2487x2560&amp;from=bu&amp;u=XAkYJzaxHJStv7FQueKTQLF0pP-pUe5Qtr8A-XonCqY&amp;cs=1280x0">
            <a:extLst>
              <a:ext uri="{FF2B5EF4-FFF2-40B4-BE49-F238E27FC236}">
                <a16:creationId xmlns:a16="http://schemas.microsoft.com/office/drawing/2014/main" id="{BEBE1DA8-5409-4CE2-B9BF-2C944BB934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9" t="10227"/>
          <a:stretch/>
        </p:blipFill>
        <p:spPr bwMode="auto">
          <a:xfrm>
            <a:off x="4905859" y="1238861"/>
            <a:ext cx="2476570" cy="26437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https://sun9-5.userapi.com/s/v1/ig2/pxc61PYMzwdZB-hdfO22YHR7f8Vx_2knx0_sQZty_J3mXP8CbIHAq8fvGoRt8TFZgYbwjn4_D3HuAvWJWNnl05ps.jpg?quality=95&amp;as=32x43,48x64,72x96,108x144,160x213,240x320,360x480,480x640,540x720,640x853,720x960,1080x1440,1280x1707,1440x1920,1920x2560&amp;from=bu&amp;u=_hTrrE3Xdv8CKUMIP9gl3QsgDg4GZ9JU3KRHYsrooHo&amp;cs=1080x0">
            <a:extLst>
              <a:ext uri="{FF2B5EF4-FFF2-40B4-BE49-F238E27FC236}">
                <a16:creationId xmlns:a16="http://schemas.microsoft.com/office/drawing/2014/main" id="{D673205C-36C4-401D-8619-110222CA50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69" t="15274" r="16286" b="4681"/>
          <a:stretch/>
        </p:blipFill>
        <p:spPr bwMode="auto">
          <a:xfrm>
            <a:off x="7458702" y="1245525"/>
            <a:ext cx="1960874" cy="2826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https://sun9-10.userapi.com/s/v1/ig2/hw-twEiIunW1hGO3whzUltLkPVOAE5B1_uv4fdunx1uHdcvm3Y1W9R1LdSevs6YD3mkS7vj8V3YmH7Vy4QIQ3CFd.jpg?quality=95&amp;as=32x43,48x64,72x96,108x144,160x213,240x320,360x480,480x640,540x720,640x853,720x960,1080x1440,1280x1707,1440x1920,1500x2000&amp;from=bu&amp;u=VG_dU-7hl_ULaAb1xd6FJUa8fEjDkp8kUFYISPKkK9s&amp;cs=1080x0">
            <a:extLst>
              <a:ext uri="{FF2B5EF4-FFF2-40B4-BE49-F238E27FC236}">
                <a16:creationId xmlns:a16="http://schemas.microsoft.com/office/drawing/2014/main" id="{E2533BEA-CB25-4745-A38B-33CBC24871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28"/>
          <a:stretch/>
        </p:blipFill>
        <p:spPr bwMode="auto">
          <a:xfrm>
            <a:off x="9669656" y="1267546"/>
            <a:ext cx="2329744" cy="26519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C8BEC0F3-0780-4FE8-B2EF-3326BB9D31B9}"/>
              </a:ext>
            </a:extLst>
          </p:cNvPr>
          <p:cNvSpPr/>
          <p:nvPr/>
        </p:nvSpPr>
        <p:spPr>
          <a:xfrm>
            <a:off x="192600" y="156677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altLang="ru-RU" sz="2000" b="1" dirty="0">
                <a:solidFill>
                  <a:srgbClr val="0070C0"/>
                </a:solidFill>
                <a:latin typeface="Gramatika-Medium" panose="00000600000000000000" charset="0"/>
              </a:rPr>
              <a:t>Акция «С Новым годом, ветеран!»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600" dirty="0">
              <a:solidFill>
                <a:srgbClr val="0070C0"/>
              </a:solidFill>
              <a:latin typeface="Gramatika-Medium" panose="00000600000000000000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1D6FA9D3-B2BA-412C-A181-B28468AD949E}"/>
              </a:ext>
            </a:extLst>
          </p:cNvPr>
          <p:cNvSpPr/>
          <p:nvPr/>
        </p:nvSpPr>
        <p:spPr>
          <a:xfrm>
            <a:off x="5179015" y="4943079"/>
            <a:ext cx="6096000" cy="1231106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altLang="ru-RU" sz="2000" b="1" dirty="0">
                <a:solidFill>
                  <a:srgbClr val="0070C0"/>
                </a:solidFill>
                <a:latin typeface="Gramatika-Medium" panose="00000600000000000000" charset="0"/>
              </a:rPr>
              <a:t>Всероссийская акция «Елка желаний» </a:t>
            </a:r>
            <a:r>
              <a:rPr lang="ru-RU" altLang="ru-RU" dirty="0">
                <a:latin typeface="Gramatika-Medium" panose="00000600000000000000" charset="0"/>
              </a:rPr>
              <a:t>(исполнение желаний детей из малообеспеченных семей, детей-инвалидов)</a:t>
            </a:r>
            <a:br>
              <a:rPr lang="ru-RU" altLang="ru-RU" sz="1400" dirty="0">
                <a:solidFill>
                  <a:srgbClr val="0070C0"/>
                </a:solidFill>
                <a:latin typeface="Gramatika-Medium" panose="00000600000000000000" charset="0"/>
              </a:rPr>
            </a:br>
            <a:endParaRPr lang="ru-RU" dirty="0">
              <a:solidFill>
                <a:srgbClr val="0070C0"/>
              </a:solidFill>
              <a:latin typeface="Gramatika-Medium" panose="00000600000000000000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B636D962-A9C4-409C-853C-F5936F5A508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021" y="306750"/>
            <a:ext cx="1861978" cy="80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1977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Шеврон 26"/>
          <p:cNvSpPr/>
          <p:nvPr/>
        </p:nvSpPr>
        <p:spPr>
          <a:xfrm>
            <a:off x="7236328" y="-669563"/>
            <a:ext cx="3436780" cy="7527563"/>
          </a:xfrm>
          <a:prstGeom prst="chevron">
            <a:avLst>
              <a:gd name="adj" fmla="val 65143"/>
            </a:avLst>
          </a:prstGeom>
          <a:solidFill>
            <a:schemeClr val="bg1">
              <a:lumMod val="6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Шеврон 27"/>
          <p:cNvSpPr/>
          <p:nvPr/>
        </p:nvSpPr>
        <p:spPr>
          <a:xfrm>
            <a:off x="8165232" y="-152401"/>
            <a:ext cx="3643657" cy="7980684"/>
          </a:xfrm>
          <a:prstGeom prst="chevron">
            <a:avLst>
              <a:gd name="adj" fmla="val 65143"/>
            </a:avLst>
          </a:prstGeom>
          <a:solidFill>
            <a:schemeClr val="bg1">
              <a:lumMod val="9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Шеврон 28"/>
          <p:cNvSpPr/>
          <p:nvPr/>
        </p:nvSpPr>
        <p:spPr>
          <a:xfrm flipH="1">
            <a:off x="10529555" y="-1496291"/>
            <a:ext cx="2113919" cy="7680036"/>
          </a:xfrm>
          <a:prstGeom prst="chevron">
            <a:avLst>
              <a:gd name="adj" fmla="val 98962"/>
            </a:avLst>
          </a:prstGeom>
          <a:solidFill>
            <a:schemeClr val="bg1">
              <a:lumMod val="75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5015" y="141572"/>
            <a:ext cx="704478" cy="895567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EDC60-8D42-4261-8BCF-EC910EA0E3AC}" type="slidenum">
              <a:rPr lang="ru-RU" smtClean="0"/>
              <a:pPr/>
              <a:t>34</a:t>
            </a:fld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428543" y="761876"/>
            <a:ext cx="7413522" cy="0"/>
          </a:xfrm>
          <a:prstGeom prst="line">
            <a:avLst/>
          </a:prstGeom>
          <a:ln w="31750">
            <a:gradFill>
              <a:gsLst>
                <a:gs pos="0">
                  <a:srgbClr val="FF0000"/>
                </a:gs>
                <a:gs pos="100000">
                  <a:srgbClr val="00B0F0"/>
                </a:gs>
              </a:gsLst>
              <a:lin ang="4200000" scaled="0"/>
            </a:gra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31414" y="328897"/>
            <a:ext cx="98152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Gramatika-Bold" panose="00000800000000000000" pitchFamily="2" charset="0"/>
              </a:rPr>
              <a:t>ПРОЕКТНАЯ ДЕЯТЕЛЬНОСТЬ. </a:t>
            </a:r>
          </a:p>
          <a:p>
            <a:r>
              <a:rPr lang="ru-RU" sz="2400" dirty="0">
                <a:latin typeface="Gramatika-Bold" panose="00000800000000000000" pitchFamily="2" charset="0"/>
              </a:rPr>
              <a:t>НОВОГОДНИЕ МЕРОПРИЯТИЯ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045346" y="1267546"/>
            <a:ext cx="628530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C8BEC0F3-0780-4FE8-B2EF-3326BB9D31B9}"/>
              </a:ext>
            </a:extLst>
          </p:cNvPr>
          <p:cNvSpPr/>
          <p:nvPr/>
        </p:nvSpPr>
        <p:spPr>
          <a:xfrm>
            <a:off x="210761" y="1590912"/>
            <a:ext cx="6096000" cy="227754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altLang="ru-RU" b="1" dirty="0">
                <a:solidFill>
                  <a:srgbClr val="0070C0"/>
                </a:solidFill>
                <a:latin typeface="Gramatika-Medium" panose="00000600000000000000" charset="0"/>
              </a:rPr>
              <a:t>«Депутатская елка»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solidFill>
                  <a:srgbClr val="000000"/>
                </a:solidFill>
                <a:latin typeface="Gramatika-Medium" panose="00000600000000000000" charset="0"/>
              </a:rPr>
              <a:t>– ежегодная акция фракции «ЕДИНОЙ РОССИИ» в Законодательном Собрании.</a:t>
            </a:r>
            <a:endParaRPr lang="ru-RU" altLang="ru-RU" dirty="0">
              <a:latin typeface="Gramatika-Medium" panose="00000600000000000000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dirty="0">
              <a:latin typeface="Gramatika-Medium" panose="00000600000000000000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latin typeface="Gramatika-Medium" panose="00000600000000000000" charset="0"/>
              </a:rPr>
              <a:t> </a:t>
            </a:r>
            <a:r>
              <a:rPr lang="ru-RU" altLang="ru-RU" dirty="0">
                <a:solidFill>
                  <a:srgbClr val="000000"/>
                </a:solidFill>
                <a:latin typeface="Gramatika-Medium" panose="00000600000000000000" charset="0"/>
              </a:rPr>
              <a:t>Представление в Кремлевском зале для детей из многодетных, малообеспеченных семей, семей участников СВО и сладкий подарок для каждого.</a:t>
            </a:r>
            <a:endParaRPr lang="ru-RU" dirty="0">
              <a:latin typeface="Gramatika-Medium" panose="00000600000000000000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600" dirty="0">
              <a:solidFill>
                <a:srgbClr val="0070C0"/>
              </a:solidFill>
              <a:latin typeface="Gramatika-Medium" panose="00000600000000000000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9789F621-C211-49F9-80BB-DC71883F4CFB}"/>
              </a:ext>
            </a:extLst>
          </p:cNvPr>
          <p:cNvSpPr/>
          <p:nvPr/>
        </p:nvSpPr>
        <p:spPr>
          <a:xfrm>
            <a:off x="7087066" y="5011639"/>
            <a:ext cx="504843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altLang="ru-RU" b="1" dirty="0">
                <a:solidFill>
                  <a:srgbClr val="0070C0"/>
                </a:solidFill>
                <a:latin typeface="Gramatika-Medium" panose="00000600000000000000" charset="0"/>
              </a:rPr>
              <a:t>Акция «Новогодняя сказка» </a:t>
            </a:r>
          </a:p>
          <a:p>
            <a:r>
              <a:rPr lang="ru-RU" altLang="ru-RU" dirty="0">
                <a:latin typeface="Gramatika-Medium" panose="00000600000000000000" charset="0"/>
              </a:rPr>
              <a:t>(исполнение желаний детей-инвалидов из </a:t>
            </a:r>
            <a:r>
              <a:rPr lang="ru-RU" altLang="ru-RU" dirty="0" err="1">
                <a:latin typeface="Gramatika-Medium" panose="00000600000000000000" charset="0"/>
              </a:rPr>
              <a:t>Приокского</a:t>
            </a:r>
            <a:r>
              <a:rPr lang="ru-RU" altLang="ru-RU" dirty="0">
                <a:latin typeface="Gramatika-Medium" panose="00000600000000000000" charset="0"/>
              </a:rPr>
              <a:t> района)</a:t>
            </a:r>
          </a:p>
        </p:txBody>
      </p:sp>
      <p:pic>
        <p:nvPicPr>
          <p:cNvPr id="22" name="Picture 2" descr="https://nnov.er.ru/media/photos/December2025/Mp1mPLSwIqSqVR9SADzY9yKtLkTKZJeNNMb5DKIs.jpg">
            <a:extLst>
              <a:ext uri="{FF2B5EF4-FFF2-40B4-BE49-F238E27FC236}">
                <a16:creationId xmlns:a16="http://schemas.microsoft.com/office/drawing/2014/main" id="{D554D0DB-E0AE-43EC-9F5D-743675A032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4166" y="1397849"/>
            <a:ext cx="3429049" cy="2571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 descr="C:\Users\ЗСНО\Downloads\IMG_5178.jpg">
            <a:extLst>
              <a:ext uri="{FF2B5EF4-FFF2-40B4-BE49-F238E27FC236}">
                <a16:creationId xmlns:a16="http://schemas.microsoft.com/office/drawing/2014/main" id="{EFDD6B43-EE53-4B6D-A5F5-42C277B50C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3458" y="1165206"/>
            <a:ext cx="2321811" cy="3429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1" descr="https://sun9-66.userapi.com/s/v1/ig2/9qxRTnRg135JiP5VXTt6L1aVhWJuR4MuzUhb6BR3p0pwf9iHt9gy0Ba-5GHD_QUdNtTJcvSVcHKJjg9nNK7saK1Q.jpg?quality=95&amp;as=32x23,48x35,72x52,108x78,160x115,240x173,360x259,480x345,540x388,640x460,720x518,1062x764&amp;from=bu&amp;cs=1062x0">
            <a:extLst>
              <a:ext uri="{FF2B5EF4-FFF2-40B4-BE49-F238E27FC236}">
                <a16:creationId xmlns:a16="http://schemas.microsoft.com/office/drawing/2014/main" id="{C8C48652-D27D-43F6-B226-927C5B0DE2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9" t="9478" r="10343"/>
          <a:stretch/>
        </p:blipFill>
        <p:spPr bwMode="auto">
          <a:xfrm>
            <a:off x="3999077" y="4189754"/>
            <a:ext cx="2951609" cy="25074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7" descr="https://sun9-74.userapi.com/s/v1/ig2/pqMph-t0o54GGNnX6Y2yGtnUoDfL4zRBNVo3S-tJcT2Zsiwc2sRxWuMTfhAt9YOGyVW547PTn_Ef96-nxw4DcOtp.jpg?quality=95&amp;as=32x24,48x36,72x54,108x82,160x121,240x181,360x272,480x363,540x408,640x484,720x544,1080x817,1091x825&amp;from=bu&amp;cs=1091x0">
            <a:extLst>
              <a:ext uri="{FF2B5EF4-FFF2-40B4-BE49-F238E27FC236}">
                <a16:creationId xmlns:a16="http://schemas.microsoft.com/office/drawing/2014/main" id="{900BC9B3-164C-4984-9E2D-BD0EF23269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3" t="15776" r="5337"/>
          <a:stretch/>
        </p:blipFill>
        <p:spPr bwMode="auto">
          <a:xfrm>
            <a:off x="357731" y="4189754"/>
            <a:ext cx="3454821" cy="25074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D1B4DCA-963E-48F4-9C45-8C52BDC1B7A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6813" y="283222"/>
            <a:ext cx="1861978" cy="80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601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Шеврон 26"/>
          <p:cNvSpPr/>
          <p:nvPr/>
        </p:nvSpPr>
        <p:spPr>
          <a:xfrm>
            <a:off x="7236328" y="-669563"/>
            <a:ext cx="3436780" cy="7527563"/>
          </a:xfrm>
          <a:prstGeom prst="chevron">
            <a:avLst>
              <a:gd name="adj" fmla="val 65143"/>
            </a:avLst>
          </a:prstGeom>
          <a:solidFill>
            <a:schemeClr val="bg1">
              <a:lumMod val="6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Шеврон 27"/>
          <p:cNvSpPr/>
          <p:nvPr/>
        </p:nvSpPr>
        <p:spPr>
          <a:xfrm>
            <a:off x="8165232" y="-152401"/>
            <a:ext cx="3643657" cy="7980684"/>
          </a:xfrm>
          <a:prstGeom prst="chevron">
            <a:avLst>
              <a:gd name="adj" fmla="val 65143"/>
            </a:avLst>
          </a:prstGeom>
          <a:solidFill>
            <a:schemeClr val="bg1">
              <a:lumMod val="9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Шеврон 28"/>
          <p:cNvSpPr/>
          <p:nvPr/>
        </p:nvSpPr>
        <p:spPr>
          <a:xfrm flipH="1">
            <a:off x="10529555" y="-1496291"/>
            <a:ext cx="2113919" cy="7680036"/>
          </a:xfrm>
          <a:prstGeom prst="chevron">
            <a:avLst>
              <a:gd name="adj" fmla="val 98962"/>
            </a:avLst>
          </a:prstGeom>
          <a:solidFill>
            <a:schemeClr val="bg1">
              <a:lumMod val="75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EDC60-8D42-4261-8BCF-EC910EA0E3AC}" type="slidenum">
              <a:rPr lang="ru-RU" smtClean="0"/>
              <a:pPr/>
              <a:t>35</a:t>
            </a:fld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428543" y="761876"/>
            <a:ext cx="7413522" cy="0"/>
          </a:xfrm>
          <a:prstGeom prst="line">
            <a:avLst/>
          </a:prstGeom>
          <a:ln w="31750">
            <a:gradFill>
              <a:gsLst>
                <a:gs pos="0">
                  <a:srgbClr val="FF0000"/>
                </a:gs>
                <a:gs pos="100000">
                  <a:srgbClr val="00B0F0"/>
                </a:gs>
              </a:gsLst>
              <a:lin ang="4200000" scaled="0"/>
            </a:gra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31414" y="328897"/>
            <a:ext cx="98152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Gramatika-Bold" panose="00000800000000000000" pitchFamily="2" charset="0"/>
              </a:rPr>
              <a:t>ПРОЕКТНАЯ ДЕЯТЕЛЬНОСТЬ. МЕРОПРИЯТИЯ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045346" y="1267546"/>
            <a:ext cx="628530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A72BEC8-820B-4820-9179-94120BA87EFB}"/>
              </a:ext>
            </a:extLst>
          </p:cNvPr>
          <p:cNvSpPr/>
          <p:nvPr/>
        </p:nvSpPr>
        <p:spPr>
          <a:xfrm>
            <a:off x="455034" y="1828351"/>
            <a:ext cx="7898529" cy="41395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600" u="sng" dirty="0">
                <a:solidFill>
                  <a:srgbClr val="6A3233"/>
                </a:solidFill>
                <a:latin typeface="+mj-lt"/>
                <a:cs typeface="Times New Roman" panose="02020603050405020304" pitchFamily="18" charset="0"/>
              </a:rPr>
              <a:t>Организация экскурсий для жителей округа </a:t>
            </a:r>
          </a:p>
          <a:p>
            <a:r>
              <a:rPr lang="ru-RU" sz="2200" b="1" dirty="0">
                <a:cs typeface="Times New Roman" panose="02020603050405020304" pitchFamily="18" charset="0"/>
              </a:rPr>
              <a:t>В сопровождении экскурсовода с предоставлением транспорта</a:t>
            </a:r>
            <a:endParaRPr lang="en-US" sz="2200" b="1" dirty="0">
              <a:cs typeface="Times New Roman" panose="02020603050405020304" pitchFamily="18" charset="0"/>
            </a:endParaRPr>
          </a:p>
          <a:p>
            <a:endParaRPr lang="en-US" sz="2200" b="1" dirty="0">
              <a:cs typeface="Times New Roman" panose="02020603050405020304" pitchFamily="18" charset="0"/>
            </a:endParaRPr>
          </a:p>
          <a:p>
            <a:endParaRPr lang="ru-RU" sz="2200" b="1" dirty="0"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500" b="1" dirty="0">
                <a:solidFill>
                  <a:srgbClr val="0070C0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1100 </a:t>
            </a:r>
            <a:r>
              <a:rPr lang="ru-RU" b="1" dirty="0">
                <a:cs typeface="Times New Roman" panose="02020603050405020304" pitchFamily="18" charset="0"/>
              </a:rPr>
              <a:t>человек приняли участие в поездках</a:t>
            </a:r>
            <a:endParaRPr lang="en-US" b="1" dirty="0"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b="1" dirty="0"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altLang="ru-RU" sz="2600" b="1" dirty="0">
                <a:solidFill>
                  <a:srgbClr val="0070C0"/>
                </a:solidFill>
                <a:latin typeface="Gramatika-Medium" panose="00000600000000000000" charset="0"/>
              </a:rPr>
              <a:t>23 </a:t>
            </a:r>
            <a:r>
              <a:rPr lang="ru-RU" altLang="ru-RU" b="1" dirty="0"/>
              <a:t>экскурсионные поездки по Нижнему Новгороду и области организовано</a:t>
            </a:r>
            <a:endParaRPr lang="en-US" b="1" dirty="0"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b="1" u="sng" dirty="0">
              <a:cs typeface="Times New Roman" panose="02020603050405020304" pitchFamily="18" charset="0"/>
            </a:endParaRPr>
          </a:p>
          <a:p>
            <a:pPr lvl="0" algn="r" eaLnBrk="0" fontAlgn="base" hangingPunct="0"/>
            <a:r>
              <a:rPr lang="ru-RU" alt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altLang="ru-RU" sz="4400" b="1" i="1" dirty="0">
              <a:solidFill>
                <a:srgbClr val="0066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09856074-674C-41CA-998D-311A117A0A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9810" y="1307724"/>
            <a:ext cx="3455325" cy="2591492"/>
          </a:xfrm>
          <a:prstGeom prst="rect">
            <a:avLst/>
          </a:prstGeom>
        </p:spPr>
      </p:pic>
      <p:pic>
        <p:nvPicPr>
          <p:cNvPr id="22" name="Picture 2" descr="https://sun9-41.userapi.com/impg/SAjoDa_CDyeeotSlS_mSqrD7uIEHPS-gMAxKqA/vPIM8Z408_E.jpg?size=1280x960&amp;quality=95&amp;sign=6aebdb83b6b9eb1d9ed73cf5b78e29bc&amp;type=album">
            <a:extLst>
              <a:ext uri="{FF2B5EF4-FFF2-40B4-BE49-F238E27FC236}">
                <a16:creationId xmlns:a16="http://schemas.microsoft.com/office/drawing/2014/main" id="{A095E6E6-0ECF-4438-B49F-86360EB88F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8972" y="4160644"/>
            <a:ext cx="3455326" cy="2591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02508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Шеврон 26"/>
          <p:cNvSpPr/>
          <p:nvPr/>
        </p:nvSpPr>
        <p:spPr>
          <a:xfrm>
            <a:off x="7236328" y="-669563"/>
            <a:ext cx="3436780" cy="7527563"/>
          </a:xfrm>
          <a:prstGeom prst="chevron">
            <a:avLst>
              <a:gd name="adj" fmla="val 65143"/>
            </a:avLst>
          </a:prstGeom>
          <a:solidFill>
            <a:schemeClr val="bg1">
              <a:lumMod val="6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Шеврон 27"/>
          <p:cNvSpPr/>
          <p:nvPr/>
        </p:nvSpPr>
        <p:spPr>
          <a:xfrm>
            <a:off x="8165232" y="-152401"/>
            <a:ext cx="3643657" cy="7980684"/>
          </a:xfrm>
          <a:prstGeom prst="chevron">
            <a:avLst>
              <a:gd name="adj" fmla="val 65143"/>
            </a:avLst>
          </a:prstGeom>
          <a:solidFill>
            <a:schemeClr val="bg1">
              <a:lumMod val="9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Шеврон 28"/>
          <p:cNvSpPr/>
          <p:nvPr/>
        </p:nvSpPr>
        <p:spPr>
          <a:xfrm flipH="1">
            <a:off x="10529555" y="-1496291"/>
            <a:ext cx="2113919" cy="7680036"/>
          </a:xfrm>
          <a:prstGeom prst="chevron">
            <a:avLst>
              <a:gd name="adj" fmla="val 98962"/>
            </a:avLst>
          </a:prstGeom>
          <a:solidFill>
            <a:schemeClr val="bg1">
              <a:lumMod val="75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EDC60-8D42-4261-8BCF-EC910EA0E3AC}" type="slidenum">
              <a:rPr lang="ru-RU" smtClean="0"/>
              <a:pPr/>
              <a:t>36</a:t>
            </a:fld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428543" y="761876"/>
            <a:ext cx="7413522" cy="0"/>
          </a:xfrm>
          <a:prstGeom prst="line">
            <a:avLst/>
          </a:prstGeom>
          <a:ln w="31750">
            <a:gradFill>
              <a:gsLst>
                <a:gs pos="0">
                  <a:srgbClr val="FF0000"/>
                </a:gs>
                <a:gs pos="100000">
                  <a:srgbClr val="00B0F0"/>
                </a:gs>
              </a:gsLst>
              <a:lin ang="4200000" scaled="0"/>
            </a:gra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31414" y="328897"/>
            <a:ext cx="98152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Gramatika-Bold" panose="00000800000000000000" pitchFamily="2" charset="0"/>
              </a:rPr>
              <a:t>ПРОЕКТНАЯ ДЕЯТЕЛЬНОСТЬ. МЕРОПРИЯТИЯ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045346" y="1267546"/>
            <a:ext cx="628530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DF4594F-EFBD-4C91-B9B9-7D279F9AA9C7}"/>
              </a:ext>
            </a:extLst>
          </p:cNvPr>
          <p:cNvSpPr/>
          <p:nvPr/>
        </p:nvSpPr>
        <p:spPr>
          <a:xfrm>
            <a:off x="620907" y="1471650"/>
            <a:ext cx="773685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>
                <a:latin typeface="Gramatika-Medium" panose="00000600000000000000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деревню </a:t>
            </a:r>
            <a:r>
              <a:rPr lang="ru-RU" dirty="0" err="1">
                <a:latin typeface="Gramatika-Medium" panose="00000600000000000000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Сартаково</a:t>
            </a:r>
            <a:r>
              <a:rPr lang="ru-RU" dirty="0">
                <a:latin typeface="Gramatika-Medium" panose="00000600000000000000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altLang="ru-RU" dirty="0">
              <a:latin typeface="Gramatika-Medium" panose="00000600000000000000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altLang="ru-RU" dirty="0">
                <a:latin typeface="Gramatika-Medium" panose="00000600000000000000" charset="0"/>
              </a:rPr>
              <a:t>на Фестиваль «Хрустальный ключ»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altLang="ru-RU" dirty="0">
              <a:latin typeface="Gramatika-Medium" panose="00000600000000000000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>
                <a:latin typeface="Gramatika-Medium" panose="00000600000000000000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Свято-Троицкий </a:t>
            </a:r>
            <a:r>
              <a:rPr lang="ru-RU" dirty="0" err="1">
                <a:latin typeface="Gramatika-Medium" panose="00000600000000000000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Макарьевский</a:t>
            </a:r>
            <a:r>
              <a:rPr lang="ru-RU" dirty="0">
                <a:latin typeface="Gramatika-Medium" panose="00000600000000000000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женский монастырь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dirty="0">
              <a:latin typeface="Gramatika-Medium" panose="00000600000000000000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>
                <a:latin typeface="Gramatika-Medium" panose="00000600000000000000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город Городец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dirty="0">
              <a:latin typeface="Gramatika-Medium" panose="00000600000000000000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>
                <a:latin typeface="Gramatika-Medium" panose="00000600000000000000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Экскурсии по городу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dirty="0">
              <a:latin typeface="Gramatika-Medium" panose="00000600000000000000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>
                <a:latin typeface="Gramatika-Medium" panose="00000600000000000000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Поездки по храмам города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dirty="0">
              <a:latin typeface="Gramatika-Medium" panose="00000600000000000000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>
                <a:latin typeface="Gramatika-Medium" panose="00000600000000000000" charset="0"/>
                <a:cs typeface="Times New Roman" panose="02020603050405020304" pitchFamily="18" charset="0"/>
              </a:rPr>
              <a:t>Посещение музеев (Усадьба Рукавишниковых, Технический музей)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2069994-0C99-437B-9E55-C6B0529627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7599" y="1241243"/>
            <a:ext cx="3654641" cy="27409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49491A7-4B86-414C-934B-2A17D5AAD3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946" y="4154828"/>
            <a:ext cx="3188568" cy="23914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149354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Шеврон 26"/>
          <p:cNvSpPr/>
          <p:nvPr/>
        </p:nvSpPr>
        <p:spPr>
          <a:xfrm>
            <a:off x="7236328" y="-669563"/>
            <a:ext cx="3436780" cy="7527563"/>
          </a:xfrm>
          <a:prstGeom prst="chevron">
            <a:avLst>
              <a:gd name="adj" fmla="val 65143"/>
            </a:avLst>
          </a:prstGeom>
          <a:solidFill>
            <a:schemeClr val="bg1">
              <a:lumMod val="6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Шеврон 27"/>
          <p:cNvSpPr/>
          <p:nvPr/>
        </p:nvSpPr>
        <p:spPr>
          <a:xfrm>
            <a:off x="8106387" y="-161732"/>
            <a:ext cx="3643657" cy="7980684"/>
          </a:xfrm>
          <a:prstGeom prst="chevron">
            <a:avLst>
              <a:gd name="adj" fmla="val 65143"/>
            </a:avLst>
          </a:prstGeom>
          <a:solidFill>
            <a:schemeClr val="bg1">
              <a:lumMod val="9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Шеврон 28"/>
          <p:cNvSpPr/>
          <p:nvPr/>
        </p:nvSpPr>
        <p:spPr>
          <a:xfrm flipH="1">
            <a:off x="10529555" y="-1496291"/>
            <a:ext cx="2113919" cy="7680036"/>
          </a:xfrm>
          <a:prstGeom prst="chevron">
            <a:avLst>
              <a:gd name="adj" fmla="val 98962"/>
            </a:avLst>
          </a:prstGeom>
          <a:solidFill>
            <a:schemeClr val="bg1">
              <a:lumMod val="75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EDC60-8D42-4261-8BCF-EC910EA0E3AC}" type="slidenum">
              <a:rPr lang="ru-RU" smtClean="0"/>
              <a:pPr/>
              <a:t>37</a:t>
            </a:fld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045346" y="1267546"/>
            <a:ext cx="628530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A72BEC8-820B-4820-9179-94120BA87EFB}"/>
              </a:ext>
            </a:extLst>
          </p:cNvPr>
          <p:cNvSpPr/>
          <p:nvPr/>
        </p:nvSpPr>
        <p:spPr>
          <a:xfrm>
            <a:off x="994444" y="1436823"/>
            <a:ext cx="656888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eaLnBrk="0" fontAlgn="base" hangingPunct="0"/>
            <a:r>
              <a:rPr lang="ru-RU" alt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altLang="ru-RU" sz="4400" b="1" i="1" dirty="0">
              <a:solidFill>
                <a:srgbClr val="0066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821751B-70FF-4FE1-A467-B7C0E335CB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2271" y="1171285"/>
            <a:ext cx="3291956" cy="24689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F166868-C128-45C3-AC8B-4BE4CD0FC20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977" r="7742"/>
          <a:stretch/>
        </p:blipFill>
        <p:spPr>
          <a:xfrm>
            <a:off x="4322271" y="3781706"/>
            <a:ext cx="3314574" cy="23448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C2B50C4-59A0-476D-AF91-7F8F8C3D3C15}"/>
              </a:ext>
            </a:extLst>
          </p:cNvPr>
          <p:cNvSpPr/>
          <p:nvPr/>
        </p:nvSpPr>
        <p:spPr>
          <a:xfrm>
            <a:off x="494303" y="351910"/>
            <a:ext cx="4649197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cs typeface="Times New Roman" panose="02020603050405020304" pitchFamily="18" charset="0"/>
              </a:rPr>
              <a:t>Экскурсии в </a:t>
            </a:r>
            <a:r>
              <a:rPr lang="ru-RU" b="1" u="sng" dirty="0">
                <a:solidFill>
                  <a:srgbClr val="0070C0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«Технический музей» </a:t>
            </a:r>
            <a:r>
              <a:rPr lang="ru-RU" b="1" dirty="0">
                <a:cs typeface="Times New Roman" panose="02020603050405020304" pitchFamily="18" charset="0"/>
              </a:rPr>
              <a:t>для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cs typeface="Times New Roman" panose="02020603050405020304" pitchFamily="18" charset="0"/>
              </a:rPr>
              <a:t>многодетных семей,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b="1" dirty="0">
                <a:cs typeface="Times New Roman" panose="02020603050405020304" pitchFamily="18" charset="0"/>
              </a:rPr>
              <a:t>ребят из летнего лагеря </a:t>
            </a:r>
          </a:p>
          <a:p>
            <a:pPr>
              <a:lnSpc>
                <a:spcPct val="150000"/>
              </a:lnSpc>
            </a:pPr>
            <a:r>
              <a:rPr lang="ru-RU" b="1" dirty="0">
                <a:cs typeface="Times New Roman" panose="02020603050405020304" pitchFamily="18" charset="0"/>
              </a:rPr>
              <a:t>МБУ ДО «Созвездие»,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b="1" dirty="0">
                <a:cs typeface="Times New Roman" panose="02020603050405020304" pitchFamily="18" charset="0"/>
              </a:rPr>
              <a:t>жителей  </a:t>
            </a:r>
            <a:r>
              <a:rPr lang="ru-RU" b="1" dirty="0" err="1">
                <a:cs typeface="Times New Roman" panose="02020603050405020304" pitchFamily="18" charset="0"/>
              </a:rPr>
              <a:t>Приоксого</a:t>
            </a:r>
            <a:r>
              <a:rPr lang="ru-RU" b="1" dirty="0">
                <a:cs typeface="Times New Roman" panose="02020603050405020304" pitchFamily="18" charset="0"/>
              </a:rPr>
              <a:t> района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9BB3A5D-23C8-408E-B09A-2763585CB6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557" y="2642098"/>
            <a:ext cx="3931142" cy="29483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DFA9EE1-97E5-4C4D-B358-76CC4B6B22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98016" y="757564"/>
            <a:ext cx="4260398" cy="60194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EEF6219-6700-4FA3-A7D0-D8CC69CC2228}"/>
              </a:ext>
            </a:extLst>
          </p:cNvPr>
          <p:cNvSpPr/>
          <p:nvPr/>
        </p:nvSpPr>
        <p:spPr>
          <a:xfrm>
            <a:off x="8255129" y="332741"/>
            <a:ext cx="31005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>
                <a:solidFill>
                  <a:srgbClr val="0070C0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Усадьба Рукавишниковых</a:t>
            </a:r>
            <a:endParaRPr lang="ru-RU" dirty="0">
              <a:solidFill>
                <a:srgbClr val="0070C0"/>
              </a:solidFill>
              <a:latin typeface="Gramatika-Medium" panose="000006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63679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74244" y="2976269"/>
            <a:ext cx="88441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endParaRPr lang="ru-RU" sz="1000" i="1" dirty="0">
              <a:latin typeface="TT Firs Neue Light" panose="02000503030000020004" charset="-52"/>
            </a:endParaRPr>
          </a:p>
          <a:p>
            <a:pPr algn="ctr"/>
            <a:endParaRPr lang="ru-RU" dirty="0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993D54E0-1935-48FF-A8A3-919EF86188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23165"/>
            <a:ext cx="36740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</a:t>
            </a:r>
            <a:r>
              <a:rPr kumimoji="0" lang="ru-RU" altLang="ru-RU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</a:rPr>
              <a:t> </a:t>
            </a:r>
            <a:r>
              <a:rPr kumimoji="0" lang="ru-RU" altLang="ru-RU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D991710-F4DB-4EBE-A1AF-AF87C935B8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5501" y="3909029"/>
            <a:ext cx="3605958" cy="270446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252E770-325F-4538-9EDB-9C830EBE9E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5502" y="795021"/>
            <a:ext cx="3605957" cy="270446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5B68B2C-565F-4C46-920A-1725EB9E40D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16"/>
          <a:stretch/>
        </p:blipFill>
        <p:spPr>
          <a:xfrm>
            <a:off x="367408" y="3323285"/>
            <a:ext cx="5080787" cy="3417516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32701B3-A0D5-4B72-B208-197281566C7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85" r="5992" b="35404"/>
          <a:stretch/>
        </p:blipFill>
        <p:spPr>
          <a:xfrm>
            <a:off x="1561108" y="1084559"/>
            <a:ext cx="3133827" cy="1934915"/>
          </a:xfrm>
          <a:prstGeom prst="rect">
            <a:avLst/>
          </a:prstGeom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39954D1B-5C2A-4451-9DF7-D3E2CFB70824}"/>
              </a:ext>
            </a:extLst>
          </p:cNvPr>
          <p:cNvSpPr/>
          <p:nvPr/>
        </p:nvSpPr>
        <p:spPr>
          <a:xfrm>
            <a:off x="183704" y="365775"/>
            <a:ext cx="8177297" cy="371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0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b="1" u="sng" dirty="0">
                <a:solidFill>
                  <a:srgbClr val="0070C0"/>
                </a:solidFill>
                <a:latin typeface="Gramatika-Medium" panose="00000600000000000000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Поездка в  Свято-Троицкий </a:t>
            </a:r>
            <a:r>
              <a:rPr lang="ru-RU" b="1" u="sng" dirty="0" err="1">
                <a:solidFill>
                  <a:srgbClr val="0070C0"/>
                </a:solidFill>
                <a:latin typeface="Gramatika-Medium" panose="00000600000000000000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Макарьевский</a:t>
            </a:r>
            <a:r>
              <a:rPr lang="ru-RU" b="1" u="sng" dirty="0">
                <a:solidFill>
                  <a:srgbClr val="0070C0"/>
                </a:solidFill>
                <a:latin typeface="Gramatika-Medium" panose="00000600000000000000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женский монастырь.</a:t>
            </a:r>
          </a:p>
        </p:txBody>
      </p:sp>
    </p:spTree>
    <p:extLst>
      <p:ext uri="{BB962C8B-B14F-4D97-AF65-F5344CB8AC3E}">
        <p14:creationId xmlns:p14="http://schemas.microsoft.com/office/powerpoint/2010/main" val="41512733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74244" y="2976269"/>
            <a:ext cx="88441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endParaRPr lang="ru-RU" sz="1000" i="1" dirty="0">
              <a:latin typeface="TT Firs Neue Light" panose="02000503030000020004" charset="-52"/>
            </a:endParaRPr>
          </a:p>
          <a:p>
            <a:pPr algn="ctr"/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EBDAE63-961F-47BD-BC74-76E880A8022D}"/>
              </a:ext>
            </a:extLst>
          </p:cNvPr>
          <p:cNvSpPr/>
          <p:nvPr/>
        </p:nvSpPr>
        <p:spPr>
          <a:xfrm>
            <a:off x="183705" y="914166"/>
            <a:ext cx="49216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altLang="ru-RU" b="1" dirty="0">
                <a:solidFill>
                  <a:srgbClr val="0070C0"/>
                </a:solidFill>
                <a:latin typeface="Gramatika-Medium" panose="00000600000000000000" charset="0"/>
              </a:rPr>
              <a:t>Деревня </a:t>
            </a:r>
            <a:r>
              <a:rPr lang="ru-RU" altLang="ru-RU" b="1" dirty="0" err="1">
                <a:solidFill>
                  <a:srgbClr val="0070C0"/>
                </a:solidFill>
                <a:latin typeface="Gramatika-Medium" panose="00000600000000000000" charset="0"/>
              </a:rPr>
              <a:t>Сартаково</a:t>
            </a:r>
            <a:r>
              <a:rPr lang="ru-RU" altLang="ru-RU" b="1" dirty="0">
                <a:solidFill>
                  <a:srgbClr val="0070C0"/>
                </a:solidFill>
                <a:latin typeface="Gramatika-Medium" panose="00000600000000000000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altLang="ru-RU" b="1" dirty="0">
              <a:solidFill>
                <a:srgbClr val="5B0E29"/>
              </a:solidFill>
              <a:latin typeface="Gramatika-Medium" panose="00000600000000000000" charset="0"/>
            </a:endParaRPr>
          </a:p>
          <a:p>
            <a:pPr marL="285750" indent="-285750">
              <a:buFontTx/>
              <a:buChar char="-"/>
            </a:pPr>
            <a:r>
              <a:rPr lang="ru-RU" altLang="ru-RU" dirty="0">
                <a:solidFill>
                  <a:srgbClr val="000000"/>
                </a:solidFill>
                <a:latin typeface="Gramatika-Medium" panose="00000600000000000000" charset="0"/>
              </a:rPr>
              <a:t>мастер-классы;</a:t>
            </a:r>
          </a:p>
          <a:p>
            <a:pPr marL="285750" indent="-285750">
              <a:buFontTx/>
              <a:buChar char="-"/>
            </a:pPr>
            <a:r>
              <a:rPr lang="ru-RU" altLang="ru-RU" dirty="0">
                <a:solidFill>
                  <a:srgbClr val="000000"/>
                </a:solidFill>
                <a:latin typeface="Gramatika-Medium" panose="00000600000000000000" charset="0"/>
              </a:rPr>
              <a:t>подвижные игры;</a:t>
            </a:r>
          </a:p>
          <a:p>
            <a:pPr marL="285750" indent="-285750">
              <a:buFontTx/>
              <a:buChar char="-"/>
            </a:pPr>
            <a:r>
              <a:rPr lang="ru-RU" altLang="ru-RU" dirty="0">
                <a:solidFill>
                  <a:srgbClr val="000000"/>
                </a:solidFill>
                <a:latin typeface="Gramatika-Medium" panose="00000600000000000000" charset="0"/>
              </a:rPr>
              <a:t>посещение храма, Святого источника;</a:t>
            </a:r>
          </a:p>
          <a:p>
            <a:pPr marL="285750" indent="-285750">
              <a:buFontTx/>
              <a:buChar char="-"/>
            </a:pPr>
            <a:r>
              <a:rPr lang="ru-RU" altLang="ru-RU" dirty="0">
                <a:solidFill>
                  <a:srgbClr val="000000"/>
                </a:solidFill>
                <a:latin typeface="Gramatika-Medium" panose="00000600000000000000" charset="0"/>
              </a:rPr>
              <a:t>поездка на Фестиваль «Серебряный ключ»</a:t>
            </a:r>
          </a:p>
          <a:p>
            <a:pPr marL="285750" indent="-285750">
              <a:buFontTx/>
              <a:buChar char="-"/>
            </a:pPr>
            <a:endParaRPr lang="ru-RU" altLang="ru-RU" dirty="0">
              <a:solidFill>
                <a:srgbClr val="000000"/>
              </a:solidFill>
              <a:latin typeface="-apple-system"/>
            </a:endParaRPr>
          </a:p>
          <a:p>
            <a:br>
              <a:rPr lang="ru-RU" altLang="ru-RU" sz="1400" dirty="0"/>
            </a:br>
            <a:endParaRPr lang="ru-RU" dirty="0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993D54E0-1935-48FF-A8A3-919EF86188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23165"/>
            <a:ext cx="36740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</a:t>
            </a:r>
            <a:r>
              <a:rPr kumimoji="0" lang="ru-RU" altLang="ru-RU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</a:rPr>
              <a:t> </a:t>
            </a:r>
            <a:r>
              <a:rPr kumimoji="0" lang="ru-RU" altLang="ru-RU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7045" name="Picture 5" descr="https://sun9-78.userapi.com/s/v1/ig2/dfKtztfc2FQ7IwvoxGMyq5aro9g-IwITZk3eqGOsJcGQrpafnyGQnLp8sWULTdBusNPc-pt8C98vzikLKtpxrRmq.jpg?quality=95&amp;as=32x24,48x36,72x54,108x81,160x120,240x180,360x270,480x360,540x405,640x480,720x540,1080x810,1280x960&amp;from=bu&amp;cs=1280x0">
            <a:extLst>
              <a:ext uri="{FF2B5EF4-FFF2-40B4-BE49-F238E27FC236}">
                <a16:creationId xmlns:a16="http://schemas.microsoft.com/office/drawing/2014/main" id="{4ECF3539-D8B0-404C-8A74-B89B7F6823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32" r="10842"/>
          <a:stretch/>
        </p:blipFill>
        <p:spPr bwMode="auto">
          <a:xfrm>
            <a:off x="8552419" y="434756"/>
            <a:ext cx="3411576" cy="2613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047" name="Picture 7" descr="https://sun9-48.userapi.com/s/v1/ig2/EsLC15mBTx3Uf5BTstDN7VwCZh7DDnh4vjL66YnvmpLSfmLLtl4WhNY75HW-dR4sMbScSnVyTOfu1rApy3Kt9JLE.jpg?quality=95&amp;as=32x24,48x36,72x54,108x81,160x120,240x180,360x270,480x360,540x405,640x480,720x540,1080x810,1280x960&amp;from=bu&amp;cs=1280x0">
            <a:extLst>
              <a:ext uri="{FF2B5EF4-FFF2-40B4-BE49-F238E27FC236}">
                <a16:creationId xmlns:a16="http://schemas.microsoft.com/office/drawing/2014/main" id="{3FE96887-DE9B-4521-9EBA-4F40C64081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7294" y="3573696"/>
            <a:ext cx="3368957" cy="2526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11656AB-FE49-4468-8FD7-FE4FA50EEAE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8382"/>
          <a:stretch/>
        </p:blipFill>
        <p:spPr>
          <a:xfrm>
            <a:off x="325598" y="3352359"/>
            <a:ext cx="4850871" cy="296939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1AF9260-D1A4-42FF-B2AB-F28AF52FD74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4901"/>
          <a:stretch/>
        </p:blipFill>
        <p:spPr>
          <a:xfrm>
            <a:off x="8687076" y="3607167"/>
            <a:ext cx="3448727" cy="24597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ACE54F8-8219-4EC7-83D4-F071F2B6A1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6801" y="431006"/>
            <a:ext cx="3489636" cy="26172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11796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5" name="Рисунок 5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8516967" y="3763518"/>
            <a:ext cx="3735329" cy="3735329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 bwMode="auto">
          <a:xfrm>
            <a:off x="7725855" y="-1505528"/>
            <a:ext cx="5407146" cy="9324574"/>
            <a:chOff x="7236328" y="-1496291"/>
            <a:chExt cx="5407146" cy="9324574"/>
          </a:xfrm>
        </p:grpSpPr>
        <p:sp>
          <p:nvSpPr>
            <p:cNvPr id="16" name="Шеврон 15"/>
            <p:cNvSpPr/>
            <p:nvPr/>
          </p:nvSpPr>
          <p:spPr bwMode="auto">
            <a:xfrm>
              <a:off x="7236328" y="-669563"/>
              <a:ext cx="3436779" cy="7527563"/>
            </a:xfrm>
            <a:prstGeom prst="chevron">
              <a:avLst>
                <a:gd name="adj" fmla="val 65143"/>
              </a:avLst>
            </a:prstGeom>
            <a:solidFill>
              <a:schemeClr val="bg1">
                <a:lumMod val="65000"/>
                <a:alpha val="49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7" name="Шеврон 16"/>
            <p:cNvSpPr/>
            <p:nvPr/>
          </p:nvSpPr>
          <p:spPr bwMode="auto">
            <a:xfrm>
              <a:off x="8165232" y="-152401"/>
              <a:ext cx="3643656" cy="7980684"/>
            </a:xfrm>
            <a:prstGeom prst="chevron">
              <a:avLst>
                <a:gd name="adj" fmla="val 65143"/>
              </a:avLst>
            </a:prstGeom>
            <a:solidFill>
              <a:schemeClr val="bg1">
                <a:lumMod val="95000"/>
                <a:alpha val="49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8" name="Шеврон 17"/>
            <p:cNvSpPr/>
            <p:nvPr/>
          </p:nvSpPr>
          <p:spPr bwMode="auto">
            <a:xfrm flipH="1">
              <a:off x="10529555" y="-1496291"/>
              <a:ext cx="2113919" cy="7680035"/>
            </a:xfrm>
            <a:prstGeom prst="chevron">
              <a:avLst>
                <a:gd name="adj" fmla="val 98962"/>
              </a:avLst>
            </a:prstGeom>
            <a:solidFill>
              <a:schemeClr val="bg1">
                <a:lumMod val="75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</p:grp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0975889" y="151286"/>
            <a:ext cx="704478" cy="89556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9830773" y="151286"/>
            <a:ext cx="943901" cy="943901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 bwMode="auto">
          <a:xfrm>
            <a:off x="1138475" y="1255731"/>
            <a:ext cx="1080361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dirty="0">
                <a:latin typeface="+mj-lt"/>
              </a:rPr>
              <a:t>В 2018 году Партия поддержала инициативу Губернатора Нижегородской области </a:t>
            </a:r>
          </a:p>
          <a:p>
            <a:pPr>
              <a:defRPr/>
            </a:pPr>
            <a:r>
              <a:rPr lang="ru-RU" dirty="0">
                <a:latin typeface="+mj-lt"/>
              </a:rPr>
              <a:t>о запуске работы «Поездов здоровья» </a:t>
            </a:r>
          </a:p>
          <a:p>
            <a:pPr>
              <a:defRPr/>
            </a:pP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передвижные медицинские комплексы, которые курсируют по населенным пунктам и позволяют жителям отдаленных районов бесплатно и без предварительной записи пройти обследование у узких специалистов</a:t>
            </a:r>
            <a:endParaRPr dirty="0"/>
          </a:p>
        </p:txBody>
      </p:sp>
      <p:sp>
        <p:nvSpPr>
          <p:cNvPr id="13" name="TextBox 12"/>
          <p:cNvSpPr txBox="1"/>
          <p:nvPr/>
        </p:nvSpPr>
        <p:spPr bwMode="auto">
          <a:xfrm>
            <a:off x="1284678" y="3235073"/>
            <a:ext cx="135644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rgbClr val="0070C0"/>
                </a:solidFill>
                <a:latin typeface="Gramatika-Bold"/>
              </a:rPr>
              <a:t>1045</a:t>
            </a:r>
            <a:r>
              <a:rPr lang="ru-RU" sz="2000" dirty="0">
                <a:solidFill>
                  <a:srgbClr val="0070C0"/>
                </a:solidFill>
                <a:latin typeface="Gramatika-Bold"/>
              </a:rPr>
              <a:t> </a:t>
            </a:r>
            <a:r>
              <a:rPr lang="ru-RU" dirty="0">
                <a:solidFill>
                  <a:srgbClr val="0070C0"/>
                </a:solidFill>
                <a:latin typeface="Gramatika-Bold"/>
              </a:rPr>
              <a:t>выездов</a:t>
            </a:r>
          </a:p>
          <a:p>
            <a:pPr>
              <a:defRPr/>
            </a:pPr>
            <a:r>
              <a:rPr lang="ru-RU" sz="1600" dirty="0"/>
              <a:t>выполнено</a:t>
            </a:r>
          </a:p>
        </p:txBody>
      </p:sp>
      <p:sp>
        <p:nvSpPr>
          <p:cNvPr id="30" name="TextBox 29"/>
          <p:cNvSpPr txBox="1"/>
          <p:nvPr/>
        </p:nvSpPr>
        <p:spPr bwMode="auto">
          <a:xfrm>
            <a:off x="2742773" y="3204295"/>
            <a:ext cx="26787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rgbClr val="0070C0"/>
                </a:solidFill>
                <a:latin typeface="Gramatika-Bold"/>
              </a:rPr>
              <a:t>218 935</a:t>
            </a:r>
          </a:p>
          <a:p>
            <a:pPr>
              <a:defRPr/>
            </a:pPr>
            <a:r>
              <a:rPr lang="ru-RU" dirty="0">
                <a:solidFill>
                  <a:srgbClr val="0070C0"/>
                </a:solidFill>
                <a:latin typeface="Gramatika-Bold"/>
              </a:rPr>
              <a:t>человек</a:t>
            </a:r>
          </a:p>
          <a:p>
            <a:pPr>
              <a:defRPr/>
            </a:pPr>
            <a:r>
              <a:rPr lang="ru-RU" sz="1600" dirty="0"/>
              <a:t>обследовано</a:t>
            </a:r>
          </a:p>
        </p:txBody>
      </p:sp>
      <p:sp>
        <p:nvSpPr>
          <p:cNvPr id="32" name="TextBox 31"/>
          <p:cNvSpPr txBox="1"/>
          <p:nvPr/>
        </p:nvSpPr>
        <p:spPr bwMode="auto">
          <a:xfrm>
            <a:off x="4471782" y="3188563"/>
            <a:ext cx="193491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rgbClr val="0070C0"/>
                </a:solidFill>
                <a:latin typeface="Gramatika-Bold"/>
              </a:rPr>
              <a:t>402 915 </a:t>
            </a:r>
            <a:r>
              <a:rPr lang="ru-RU" dirty="0">
                <a:solidFill>
                  <a:srgbClr val="0070C0"/>
                </a:solidFill>
                <a:latin typeface="Gramatika-Bold"/>
              </a:rPr>
              <a:t>консультаций</a:t>
            </a:r>
          </a:p>
          <a:p>
            <a:pPr>
              <a:defRPr/>
            </a:pPr>
            <a:r>
              <a:rPr lang="ru-RU" sz="1600" dirty="0"/>
              <a:t>проведено</a:t>
            </a:r>
          </a:p>
        </p:txBody>
      </p:sp>
      <p:sp>
        <p:nvSpPr>
          <p:cNvPr id="35" name="Двойные круглые скобки 34"/>
          <p:cNvSpPr/>
          <p:nvPr/>
        </p:nvSpPr>
        <p:spPr bwMode="auto">
          <a:xfrm>
            <a:off x="1051888" y="3206149"/>
            <a:ext cx="7422426" cy="1042734"/>
          </a:xfrm>
          <a:prstGeom prst="bracketPair">
            <a:avLst>
              <a:gd name="adj" fmla="val 14247"/>
            </a:avLst>
          </a:prstGeom>
          <a:ln w="63500">
            <a:gradFill>
              <a:gsLst>
                <a:gs pos="0">
                  <a:srgbClr val="FF0000"/>
                </a:gs>
                <a:gs pos="100000">
                  <a:srgbClr val="00B0F0"/>
                </a:gs>
              </a:gsLst>
              <a:lin ang="5400000" scaled="1"/>
            </a:gra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E0EDC60-8D42-4261-8BCF-EC910EA0E3AC}" type="slidenum">
              <a:rPr lang="ru-RU"/>
              <a:t>4</a:t>
            </a:fld>
            <a:endParaRPr lang="ru-RU"/>
          </a:p>
        </p:txBody>
      </p:sp>
      <p:sp>
        <p:nvSpPr>
          <p:cNvPr id="40" name="TextBox 39"/>
          <p:cNvSpPr txBox="1"/>
          <p:nvPr/>
        </p:nvSpPr>
        <p:spPr bwMode="auto">
          <a:xfrm>
            <a:off x="1100629" y="4564254"/>
            <a:ext cx="7671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dirty="0">
                <a:latin typeface="+mj-lt"/>
              </a:rPr>
              <a:t>В 2023 году начали работу </a:t>
            </a:r>
            <a:r>
              <a:rPr lang="ru-RU" dirty="0">
                <a:solidFill>
                  <a:srgbClr val="0070C0"/>
                </a:solidFill>
                <a:latin typeface="+mj-lt"/>
              </a:rPr>
              <a:t>детские</a:t>
            </a:r>
            <a:r>
              <a:rPr lang="ru-RU" dirty="0">
                <a:latin typeface="+mj-lt"/>
              </a:rPr>
              <a:t> «Поезда здоровья»</a:t>
            </a:r>
            <a:endParaRPr lang="ru-RU" sz="2000" dirty="0">
              <a:latin typeface="+mj-lt"/>
            </a:endParaRPr>
          </a:p>
        </p:txBody>
      </p:sp>
      <p:grpSp>
        <p:nvGrpSpPr>
          <p:cNvPr id="36" name="Группа 35"/>
          <p:cNvGrpSpPr/>
          <p:nvPr/>
        </p:nvGrpSpPr>
        <p:grpSpPr bwMode="auto">
          <a:xfrm>
            <a:off x="697339" y="2892203"/>
            <a:ext cx="313040" cy="313040"/>
            <a:chOff x="550049" y="1068773"/>
            <a:chExt cx="313040" cy="313040"/>
          </a:xfrm>
        </p:grpSpPr>
        <p:sp>
          <p:nvSpPr>
            <p:cNvPr id="43" name="Овал 42"/>
            <p:cNvSpPr/>
            <p:nvPr/>
          </p:nvSpPr>
          <p:spPr bwMode="auto">
            <a:xfrm flipH="1" flipV="1">
              <a:off x="560127" y="1191699"/>
              <a:ext cx="129553" cy="129553"/>
            </a:xfrm>
            <a:prstGeom prst="ellipse">
              <a:avLst/>
            </a:prstGeom>
            <a:solidFill>
              <a:srgbClr val="00B0F0"/>
            </a:solidFill>
            <a:ln w="57150" cap="rnd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4" name="Овал 43"/>
            <p:cNvSpPr/>
            <p:nvPr/>
          </p:nvSpPr>
          <p:spPr bwMode="auto">
            <a:xfrm flipH="1" flipV="1">
              <a:off x="732873" y="1202245"/>
              <a:ext cx="129553" cy="129553"/>
            </a:xfrm>
            <a:prstGeom prst="ellipse">
              <a:avLst/>
            </a:prstGeom>
            <a:solidFill>
              <a:srgbClr val="FF0000"/>
            </a:solidFill>
            <a:ln w="57150" cap="rnd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45" name="Рисунок 44"/>
            <p:cNvPicPr>
              <a:picLocks noChangeAspect="1"/>
            </p:cNvPicPr>
            <p:nvPr/>
          </p:nvPicPr>
          <p:blipFill>
            <a:blip r:embed="rId6"/>
            <a:stretch/>
          </p:blipFill>
          <p:spPr bwMode="auto">
            <a:xfrm flipH="1" flipV="1">
              <a:off x="550049" y="1068773"/>
              <a:ext cx="313040" cy="313040"/>
            </a:xfrm>
            <a:prstGeom prst="rect">
              <a:avLst/>
            </a:prstGeom>
          </p:spPr>
        </p:pic>
      </p:grpSp>
      <p:grpSp>
        <p:nvGrpSpPr>
          <p:cNvPr id="46" name="Группа 45"/>
          <p:cNvGrpSpPr/>
          <p:nvPr/>
        </p:nvGrpSpPr>
        <p:grpSpPr bwMode="auto">
          <a:xfrm>
            <a:off x="766297" y="4427510"/>
            <a:ext cx="313040" cy="313040"/>
            <a:chOff x="550049" y="1068773"/>
            <a:chExt cx="313040" cy="313040"/>
          </a:xfrm>
        </p:grpSpPr>
        <p:sp>
          <p:nvSpPr>
            <p:cNvPr id="47" name="Овал 46"/>
            <p:cNvSpPr/>
            <p:nvPr/>
          </p:nvSpPr>
          <p:spPr bwMode="auto">
            <a:xfrm flipH="1" flipV="1">
              <a:off x="560127" y="1191699"/>
              <a:ext cx="129553" cy="129553"/>
            </a:xfrm>
            <a:prstGeom prst="ellipse">
              <a:avLst/>
            </a:prstGeom>
            <a:solidFill>
              <a:srgbClr val="00B0F0"/>
            </a:solidFill>
            <a:ln w="57150" cap="rnd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8" name="Овал 47"/>
            <p:cNvSpPr/>
            <p:nvPr/>
          </p:nvSpPr>
          <p:spPr bwMode="auto">
            <a:xfrm flipH="1" flipV="1">
              <a:off x="732873" y="1202245"/>
              <a:ext cx="129553" cy="129553"/>
            </a:xfrm>
            <a:prstGeom prst="ellipse">
              <a:avLst/>
            </a:prstGeom>
            <a:solidFill>
              <a:srgbClr val="FF0000"/>
            </a:solidFill>
            <a:ln w="57150" cap="rnd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49" name="Рисунок 48"/>
            <p:cNvPicPr>
              <a:picLocks noChangeAspect="1"/>
            </p:cNvPicPr>
            <p:nvPr/>
          </p:nvPicPr>
          <p:blipFill>
            <a:blip r:embed="rId6"/>
            <a:stretch/>
          </p:blipFill>
          <p:spPr bwMode="auto">
            <a:xfrm flipH="1" flipV="1">
              <a:off x="550049" y="1068773"/>
              <a:ext cx="313040" cy="313040"/>
            </a:xfrm>
            <a:prstGeom prst="rect">
              <a:avLst/>
            </a:prstGeom>
          </p:spPr>
        </p:pic>
      </p:grpSp>
      <p:sp>
        <p:nvSpPr>
          <p:cNvPr id="41" name="TextBox 40"/>
          <p:cNvSpPr txBox="1"/>
          <p:nvPr/>
        </p:nvSpPr>
        <p:spPr bwMode="auto">
          <a:xfrm>
            <a:off x="6423684" y="3219683"/>
            <a:ext cx="193491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rgbClr val="0070C0"/>
                </a:solidFill>
                <a:latin typeface="Gramatika-Bold"/>
              </a:rPr>
              <a:t>752 225 </a:t>
            </a:r>
            <a:r>
              <a:rPr lang="ru-RU" dirty="0">
                <a:solidFill>
                  <a:srgbClr val="0070C0"/>
                </a:solidFill>
                <a:latin typeface="Gramatika-Bold"/>
              </a:rPr>
              <a:t>исследований</a:t>
            </a:r>
          </a:p>
          <a:p>
            <a:pPr>
              <a:defRPr/>
            </a:pPr>
            <a:r>
              <a:rPr lang="ru-RU" sz="1600" dirty="0"/>
              <a:t>выполнено</a:t>
            </a:r>
          </a:p>
        </p:txBody>
      </p:sp>
      <p:sp>
        <p:nvSpPr>
          <p:cNvPr id="50" name="TextBox 49"/>
          <p:cNvSpPr txBox="1"/>
          <p:nvPr/>
        </p:nvSpPr>
        <p:spPr bwMode="auto">
          <a:xfrm>
            <a:off x="1265084" y="5065769"/>
            <a:ext cx="135644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rgbClr val="0070C0"/>
                </a:solidFill>
                <a:latin typeface="Gramatika-Bold"/>
              </a:rPr>
              <a:t>185</a:t>
            </a:r>
            <a:r>
              <a:rPr lang="ru-RU" sz="2000" dirty="0">
                <a:solidFill>
                  <a:srgbClr val="0070C0"/>
                </a:solidFill>
                <a:latin typeface="Gramatika-Bold"/>
              </a:rPr>
              <a:t> </a:t>
            </a:r>
            <a:r>
              <a:rPr lang="ru-RU" dirty="0">
                <a:solidFill>
                  <a:srgbClr val="0070C0"/>
                </a:solidFill>
                <a:latin typeface="Gramatika-Bold"/>
              </a:rPr>
              <a:t>выездов</a:t>
            </a:r>
          </a:p>
          <a:p>
            <a:pPr>
              <a:defRPr/>
            </a:pPr>
            <a:r>
              <a:rPr lang="ru-RU" sz="1600" dirty="0"/>
              <a:t>выполнено</a:t>
            </a:r>
          </a:p>
        </p:txBody>
      </p:sp>
      <p:sp>
        <p:nvSpPr>
          <p:cNvPr id="51" name="TextBox 50"/>
          <p:cNvSpPr txBox="1"/>
          <p:nvPr/>
        </p:nvSpPr>
        <p:spPr bwMode="auto">
          <a:xfrm>
            <a:off x="2819337" y="5077794"/>
            <a:ext cx="26787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rgbClr val="0070C0"/>
                </a:solidFill>
                <a:latin typeface="Gramatika-Bold"/>
              </a:rPr>
              <a:t>18 230</a:t>
            </a:r>
          </a:p>
          <a:p>
            <a:pPr>
              <a:defRPr/>
            </a:pPr>
            <a:r>
              <a:rPr lang="ru-RU" dirty="0">
                <a:solidFill>
                  <a:srgbClr val="0070C0"/>
                </a:solidFill>
                <a:latin typeface="Gramatika-Bold"/>
              </a:rPr>
              <a:t>детей</a:t>
            </a:r>
          </a:p>
          <a:p>
            <a:pPr>
              <a:defRPr/>
            </a:pPr>
            <a:r>
              <a:rPr lang="ru-RU" sz="1600" dirty="0"/>
              <a:t>обследовано</a:t>
            </a:r>
          </a:p>
        </p:txBody>
      </p:sp>
      <p:sp>
        <p:nvSpPr>
          <p:cNvPr id="52" name="TextBox 51"/>
          <p:cNvSpPr txBox="1"/>
          <p:nvPr/>
        </p:nvSpPr>
        <p:spPr bwMode="auto">
          <a:xfrm>
            <a:off x="4563086" y="5093526"/>
            <a:ext cx="193491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rgbClr val="0070C0"/>
                </a:solidFill>
                <a:latin typeface="Gramatika-Bold"/>
              </a:rPr>
              <a:t>88 159 </a:t>
            </a:r>
            <a:r>
              <a:rPr lang="ru-RU" dirty="0">
                <a:solidFill>
                  <a:srgbClr val="0070C0"/>
                </a:solidFill>
                <a:latin typeface="Gramatika-Bold"/>
              </a:rPr>
              <a:t>консультаций</a:t>
            </a:r>
          </a:p>
          <a:p>
            <a:pPr>
              <a:defRPr/>
            </a:pPr>
            <a:r>
              <a:rPr lang="ru-RU" sz="1600" dirty="0"/>
              <a:t>проведено</a:t>
            </a:r>
          </a:p>
        </p:txBody>
      </p:sp>
      <p:sp>
        <p:nvSpPr>
          <p:cNvPr id="53" name="Двойные круглые скобки 52"/>
          <p:cNvSpPr/>
          <p:nvPr/>
        </p:nvSpPr>
        <p:spPr bwMode="auto">
          <a:xfrm>
            <a:off x="1048422" y="5065769"/>
            <a:ext cx="7422426" cy="1042734"/>
          </a:xfrm>
          <a:prstGeom prst="bracketPair">
            <a:avLst>
              <a:gd name="adj" fmla="val 14247"/>
            </a:avLst>
          </a:prstGeom>
          <a:ln w="63500">
            <a:gradFill>
              <a:gsLst>
                <a:gs pos="0">
                  <a:srgbClr val="FF0000"/>
                </a:gs>
                <a:gs pos="100000">
                  <a:srgbClr val="00B0F0"/>
                </a:gs>
              </a:gsLst>
              <a:lin ang="5400000" scaled="1"/>
            </a:gra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4" name="TextBox 53"/>
          <p:cNvSpPr txBox="1"/>
          <p:nvPr/>
        </p:nvSpPr>
        <p:spPr bwMode="auto">
          <a:xfrm>
            <a:off x="6343364" y="5077794"/>
            <a:ext cx="193491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rgbClr val="0070C0"/>
                </a:solidFill>
                <a:latin typeface="Gramatika-Bold"/>
              </a:rPr>
              <a:t>31 113 </a:t>
            </a:r>
            <a:r>
              <a:rPr lang="ru-RU" dirty="0">
                <a:solidFill>
                  <a:srgbClr val="0070C0"/>
                </a:solidFill>
                <a:latin typeface="Gramatika-Bold"/>
              </a:rPr>
              <a:t>исследований</a:t>
            </a:r>
          </a:p>
          <a:p>
            <a:pPr>
              <a:defRPr/>
            </a:pPr>
            <a:r>
              <a:rPr lang="ru-RU" sz="1600" dirty="0"/>
              <a:t>выполнено</a:t>
            </a:r>
          </a:p>
        </p:txBody>
      </p:sp>
      <p:sp>
        <p:nvSpPr>
          <p:cNvPr id="31" name="TextBox 30"/>
          <p:cNvSpPr txBox="1"/>
          <p:nvPr/>
        </p:nvSpPr>
        <p:spPr bwMode="auto">
          <a:xfrm>
            <a:off x="248473" y="200119"/>
            <a:ext cx="93762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ru-RU" sz="1600" dirty="0">
                <a:latin typeface="+mj-lt"/>
              </a:rPr>
              <a:t>ЗДРАВООХРАНЕНИЕ </a:t>
            </a:r>
            <a:r>
              <a:rPr lang="ru-RU" sz="1000" dirty="0"/>
              <a:t> ОБРАЗОВАНИЕ  СОЦИАЛЬНАЯ ПОЛИТИКА  МОЛОДЕЖНАЯ ПОЛИТИКА  ЖИЛИЩНАЯ ПОЛИТИКА И БЛАГОУСТРОЙСТВО  СПОРТ  ЭКОЛОГИЯ И ОКРУЖАЮЩАЯ СРЕДА  КУЛЬТУРА И ТУРИЗМ  СВЯЗЬ  ЭКОНОМИКА  ДОРОГИ, ТРАНСПОРТ, ИНФРАСТРУКТУРА  КОМПЛЕКСНОЕ РАЗВИТИЕ СЕЛЬСКИХ ТЕРРИТОРИЙ</a:t>
            </a:r>
          </a:p>
        </p:txBody>
      </p:sp>
    </p:spTree>
    <p:extLst>
      <p:ext uri="{BB962C8B-B14F-4D97-AF65-F5344CB8AC3E}">
        <p14:creationId xmlns:p14="http://schemas.microsoft.com/office/powerpoint/2010/main" val="227280901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74244" y="2976269"/>
            <a:ext cx="88441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endParaRPr lang="ru-RU" sz="1000" i="1" dirty="0">
              <a:latin typeface="TT Firs Neue Light" panose="02000503030000020004" charset="-52"/>
            </a:endParaRPr>
          </a:p>
          <a:p>
            <a:pPr algn="ctr"/>
            <a:endParaRPr lang="ru-RU" dirty="0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993D54E0-1935-48FF-A8A3-919EF86188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23165"/>
            <a:ext cx="36740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</a:t>
            </a:r>
            <a:r>
              <a:rPr kumimoji="0" lang="ru-RU" altLang="ru-RU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</a:rPr>
              <a:t> </a:t>
            </a:r>
            <a:r>
              <a:rPr kumimoji="0" lang="ru-RU" altLang="ru-RU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D38E1A1-45B9-4AFB-9256-F4384816E542}"/>
              </a:ext>
            </a:extLst>
          </p:cNvPr>
          <p:cNvSpPr/>
          <p:nvPr/>
        </p:nvSpPr>
        <p:spPr>
          <a:xfrm>
            <a:off x="367408" y="573183"/>
            <a:ext cx="6096000" cy="1785104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70C0"/>
                </a:solidFill>
                <a:latin typeface="Gramatika-Medium" panose="00000600000000000000" charset="0"/>
              </a:rPr>
              <a:t>Экскурсии в город Городец </a:t>
            </a:r>
          </a:p>
          <a:p>
            <a:pPr algn="just"/>
            <a:endParaRPr lang="ru-RU" dirty="0">
              <a:latin typeface="Gramatika-Medium" panose="00000600000000000000" charset="0"/>
            </a:endParaRPr>
          </a:p>
          <a:p>
            <a:pPr algn="just"/>
            <a:r>
              <a:rPr lang="ru-RU" b="1" dirty="0">
                <a:latin typeface="Gramatika-Medium" panose="00000600000000000000" charset="0"/>
              </a:rPr>
              <a:t>Посетили:</a:t>
            </a:r>
          </a:p>
          <a:p>
            <a:pPr algn="just"/>
            <a:r>
              <a:rPr lang="ru-RU" dirty="0">
                <a:latin typeface="Gramatika-Medium" panose="00000600000000000000" charset="0"/>
              </a:rPr>
              <a:t>- </a:t>
            </a:r>
            <a:r>
              <a:rPr lang="ru-RU" dirty="0" err="1">
                <a:latin typeface="Gramatika-Medium" panose="00000600000000000000" charset="0"/>
              </a:rPr>
              <a:t>Феодоровский</a:t>
            </a:r>
            <a:r>
              <a:rPr lang="ru-RU" dirty="0">
                <a:latin typeface="Gramatika-Medium" panose="00000600000000000000" charset="0"/>
              </a:rPr>
              <a:t> монастырь, </a:t>
            </a:r>
          </a:p>
          <a:p>
            <a:pPr algn="just"/>
            <a:r>
              <a:rPr lang="ru-RU" dirty="0">
                <a:latin typeface="Gramatika-Medium" panose="00000600000000000000" charset="0"/>
              </a:rPr>
              <a:t>- музей Александра Невского, </a:t>
            </a:r>
          </a:p>
          <a:p>
            <a:pPr algn="just"/>
            <a:r>
              <a:rPr lang="ru-RU" dirty="0">
                <a:latin typeface="Gramatika-Medium" panose="00000600000000000000" charset="0"/>
              </a:rPr>
              <a:t>- музей самоваров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72E2DB7-C863-4178-BA5E-E7092AF76B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44" y="2856977"/>
            <a:ext cx="4879421" cy="36595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6EDB874B-59A7-44DB-BE40-F28FE40F21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6468" y="224911"/>
            <a:ext cx="3128856" cy="23466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7444779B-8462-4CEA-997D-E188C867B3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297" y="224913"/>
            <a:ext cx="3128856" cy="23466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114D747-2BA4-46DA-BC78-9FC20D4E4B5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7" t="7022" r="13074" b="13160"/>
          <a:stretch/>
        </p:blipFill>
        <p:spPr>
          <a:xfrm>
            <a:off x="8206468" y="3194167"/>
            <a:ext cx="3762486" cy="23466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0CDC58-9166-41D5-8768-7D0F65059EA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2" r="4376" b="12362"/>
          <a:stretch/>
        </p:blipFill>
        <p:spPr>
          <a:xfrm>
            <a:off x="5546365" y="2976269"/>
            <a:ext cx="2482630" cy="29263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1724495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C5DC947-BDB9-48AF-8EB3-93320E54DA6D}"/>
              </a:ext>
            </a:extLst>
          </p:cNvPr>
          <p:cNvSpPr txBox="1"/>
          <p:nvPr/>
        </p:nvSpPr>
        <p:spPr>
          <a:xfrm>
            <a:off x="2623279" y="321015"/>
            <a:ext cx="9501313" cy="1024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u="sng" dirty="0">
                <a:solidFill>
                  <a:srgbClr val="5A0E29"/>
                </a:solidFill>
                <a:latin typeface="TT Firs Neue DemiBold" panose="02000503030000020004" pitchFamily="2" charset="-52"/>
              </a:rPr>
              <a:t>РАБОТА В ИЗБИРАТЕЛЬНОМ ОКРУГЕ </a:t>
            </a:r>
          </a:p>
          <a:p>
            <a:pPr algn="ctr"/>
            <a:r>
              <a:rPr lang="ru-RU" sz="3000" u="sng" dirty="0">
                <a:solidFill>
                  <a:srgbClr val="5A0E29"/>
                </a:solidFill>
                <a:latin typeface="TT Firs Neue DemiBold" panose="02000503030000020004" pitchFamily="2" charset="-52"/>
              </a:rPr>
              <a:t>(НА ТЕРРИТОРИИ)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A9AEB69-3002-CAAD-5420-0E6BA248DA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93" y="321015"/>
            <a:ext cx="2005295" cy="864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20309D0-72DD-B126-3C47-A10BA9ACCE05}"/>
              </a:ext>
            </a:extLst>
          </p:cNvPr>
          <p:cNvSpPr txBox="1"/>
          <p:nvPr/>
        </p:nvSpPr>
        <p:spPr>
          <a:xfrm>
            <a:off x="0" y="1325684"/>
            <a:ext cx="118122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T Firs Neue DemiBold" panose="02000503030000020004" pitchFamily="2" charset="-52"/>
              </a:rPr>
              <a:t>Информация о финансовой поддержке государственных </a:t>
            </a:r>
          </a:p>
          <a:p>
            <a:pPr algn="ctr"/>
            <a:r>
              <a:rPr lang="ru-RU" sz="2400" dirty="0">
                <a:latin typeface="TT Firs Neue DemiBold" panose="02000503030000020004" pitchFamily="2" charset="-52"/>
              </a:rPr>
              <a:t>и муниципальных учреждений избирательного округа (закрепленной территории) за счет средств Фонда на поддержку территорий.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880722" y="2804804"/>
            <a:ext cx="9540494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ru-RU" sz="2000" i="1" dirty="0">
                <a:latin typeface="TT Firs Neue Light" panose="02000503030000020004" charset="-52"/>
              </a:rPr>
              <a:t>  </a:t>
            </a:r>
            <a:endParaRPr lang="ru-RU" sz="1000" i="1" dirty="0">
              <a:latin typeface="TT Firs Neue Light" panose="02000503030000020004" charset="-52"/>
            </a:endParaRPr>
          </a:p>
          <a:p>
            <a:r>
              <a:rPr lang="ru-RU" sz="2000" b="1" dirty="0">
                <a:solidFill>
                  <a:srgbClr val="5B0E29"/>
                </a:solidFill>
                <a:latin typeface="Gramatika-Medium" panose="00000600000000000000" charset="0"/>
              </a:rPr>
              <a:t>Муниципальные и государственные учреждения получили </a:t>
            </a:r>
          </a:p>
          <a:p>
            <a:r>
              <a:rPr lang="ru-RU" sz="2000" b="1" dirty="0">
                <a:solidFill>
                  <a:srgbClr val="5B0E29"/>
                </a:solidFill>
                <a:latin typeface="Gramatika-Medium" panose="00000600000000000000" charset="0"/>
              </a:rPr>
              <a:t>финансовую поддержку депутата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03A1774-413D-4B9B-92A5-679D1F2312F0}"/>
              </a:ext>
            </a:extLst>
          </p:cNvPr>
          <p:cNvSpPr/>
          <p:nvPr/>
        </p:nvSpPr>
        <p:spPr>
          <a:xfrm>
            <a:off x="117018" y="3159760"/>
            <a:ext cx="169702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>
                <a:solidFill>
                  <a:srgbClr val="0070C0"/>
                </a:solidFill>
                <a:latin typeface="Gramatika-Medium" panose="00000600000000000000" charset="0"/>
              </a:rPr>
              <a:t>107 раз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946DC7D-7C70-4E6D-B135-54468609BF04}"/>
              </a:ext>
            </a:extLst>
          </p:cNvPr>
          <p:cNvSpPr/>
          <p:nvPr/>
        </p:nvSpPr>
        <p:spPr>
          <a:xfrm>
            <a:off x="309005" y="3470049"/>
            <a:ext cx="6960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latin typeface="TT Firs Neue Light" panose="02000503030000020004" charset="-52"/>
              </a:rPr>
              <a:t> 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3A8BF8A-6B46-4276-B22B-A4637D1ACC33}"/>
              </a:ext>
            </a:extLst>
          </p:cNvPr>
          <p:cNvSpPr/>
          <p:nvPr/>
        </p:nvSpPr>
        <p:spPr>
          <a:xfrm>
            <a:off x="571826" y="3989743"/>
            <a:ext cx="6698985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500" b="1" dirty="0">
                <a:ln/>
                <a:solidFill>
                  <a:srgbClr val="0070C0"/>
                </a:solidFill>
                <a:latin typeface="Gramatika-Medium" panose="00000600000000000000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42</a:t>
            </a:r>
            <a:r>
              <a:rPr lang="ru-RU" sz="2000" b="1" dirty="0">
                <a:ln/>
                <a:solidFill>
                  <a:srgbClr val="0070C0"/>
                </a:solidFill>
                <a:latin typeface="Gramatika-Medium" panose="00000600000000000000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n/>
                <a:latin typeface="Gramatika-Medium" panose="00000600000000000000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  Дошкольным образовательным учреждениям</a:t>
            </a:r>
          </a:p>
          <a:p>
            <a:pPr algn="just"/>
            <a:r>
              <a:rPr lang="ru-RU" sz="2500" b="1" dirty="0">
                <a:ln/>
                <a:solidFill>
                  <a:srgbClr val="0070C0"/>
                </a:solidFill>
                <a:latin typeface="Gramatika-Medium" panose="00000600000000000000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19</a:t>
            </a:r>
            <a:r>
              <a:rPr lang="ru-RU" sz="2000" b="1" dirty="0">
                <a:ln/>
                <a:latin typeface="Gramatika-Medium" panose="00000600000000000000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   Образовательным учреждениям</a:t>
            </a:r>
          </a:p>
          <a:p>
            <a:pPr algn="just"/>
            <a:r>
              <a:rPr lang="ru-RU" sz="2500" b="1" dirty="0">
                <a:ln/>
                <a:solidFill>
                  <a:srgbClr val="0070C0"/>
                </a:solidFill>
                <a:latin typeface="Gramatika-Medium" panose="00000600000000000000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25</a:t>
            </a:r>
            <a:r>
              <a:rPr lang="ru-RU" sz="2000" b="1" dirty="0">
                <a:ln/>
                <a:solidFill>
                  <a:srgbClr val="0070C0"/>
                </a:solidFill>
                <a:latin typeface="Gramatika-Medium" panose="00000600000000000000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  </a:t>
            </a:r>
            <a:r>
              <a:rPr lang="ru-RU" sz="2000" b="1" dirty="0">
                <a:ln/>
                <a:latin typeface="Gramatika-Medium" panose="00000600000000000000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 Учреждениям дополнительного образования</a:t>
            </a:r>
          </a:p>
          <a:p>
            <a:pPr algn="just"/>
            <a:r>
              <a:rPr lang="ru-RU" sz="2500" b="1" dirty="0">
                <a:ln/>
                <a:solidFill>
                  <a:srgbClr val="0070C0"/>
                </a:solidFill>
                <a:latin typeface="Gramatika-Medium" panose="00000600000000000000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9 </a:t>
            </a:r>
            <a:r>
              <a:rPr lang="ru-RU" sz="2500" b="1" dirty="0">
                <a:ln/>
                <a:latin typeface="Gramatika-Medium" panose="00000600000000000000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  </a:t>
            </a:r>
            <a:r>
              <a:rPr lang="ru-RU" sz="2000" b="1" dirty="0">
                <a:ln/>
                <a:latin typeface="Gramatika-Medium" panose="00000600000000000000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   Учреждениям здравоохранения</a:t>
            </a:r>
          </a:p>
          <a:p>
            <a:pPr algn="just"/>
            <a:r>
              <a:rPr lang="ru-RU" sz="2500" b="1" dirty="0">
                <a:ln/>
                <a:solidFill>
                  <a:srgbClr val="0070C0"/>
                </a:solidFill>
                <a:latin typeface="Gramatika-Medium" panose="00000600000000000000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3</a:t>
            </a:r>
            <a:r>
              <a:rPr lang="ru-RU" sz="2500" b="1" dirty="0">
                <a:ln/>
                <a:latin typeface="Gramatika-Medium" panose="00000600000000000000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    </a:t>
            </a:r>
            <a:r>
              <a:rPr lang="ru-RU" sz="2000" b="1" dirty="0">
                <a:ln/>
                <a:latin typeface="Gramatika-Medium" panose="00000600000000000000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  Спортивным школам</a:t>
            </a:r>
          </a:p>
          <a:p>
            <a:pPr algn="just"/>
            <a:r>
              <a:rPr lang="ru-RU" sz="2500" b="1" dirty="0">
                <a:ln/>
                <a:solidFill>
                  <a:srgbClr val="0070C0"/>
                </a:solidFill>
                <a:latin typeface="Gramatika-Medium" panose="00000600000000000000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5</a:t>
            </a:r>
            <a:r>
              <a:rPr lang="ru-RU" sz="2500" b="1" dirty="0">
                <a:ln/>
                <a:latin typeface="Gramatika-Medium" panose="00000600000000000000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n/>
                <a:latin typeface="Gramatika-Medium" panose="00000600000000000000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     Библиотекам</a:t>
            </a:r>
          </a:p>
          <a:p>
            <a:pPr algn="just"/>
            <a:r>
              <a:rPr lang="ru-RU" sz="2500" b="1" dirty="0">
                <a:ln/>
                <a:solidFill>
                  <a:srgbClr val="0070C0"/>
                </a:solidFill>
                <a:latin typeface="Gramatika-Medium" panose="00000600000000000000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4</a:t>
            </a:r>
            <a:r>
              <a:rPr lang="ru-RU" sz="2000" b="1" dirty="0">
                <a:ln/>
                <a:solidFill>
                  <a:srgbClr val="0070C0"/>
                </a:solidFill>
                <a:latin typeface="Gramatika-Medium" panose="00000600000000000000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n/>
                <a:latin typeface="Gramatika-Medium" panose="00000600000000000000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     Социальной защите населения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2F60ACB-DC02-4F2A-B463-6FA13F6C5E10}"/>
              </a:ext>
            </a:extLst>
          </p:cNvPr>
          <p:cNvSpPr/>
          <p:nvPr/>
        </p:nvSpPr>
        <p:spPr>
          <a:xfrm>
            <a:off x="69174" y="2571929"/>
            <a:ext cx="25683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Октябрь 2021-2025 год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D83070D-860B-41BB-9192-FDAE74DFF1A7}"/>
              </a:ext>
            </a:extLst>
          </p:cNvPr>
          <p:cNvSpPr/>
          <p:nvPr/>
        </p:nvSpPr>
        <p:spPr>
          <a:xfrm>
            <a:off x="7373935" y="4545845"/>
            <a:ext cx="2614426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100" b="1" dirty="0">
                <a:solidFill>
                  <a:srgbClr val="0070C0"/>
                </a:solidFill>
                <a:latin typeface="+mj-lt"/>
              </a:rPr>
              <a:t>12 500 000 </a:t>
            </a:r>
            <a:r>
              <a:rPr lang="ru-RU" sz="3100" b="1" dirty="0">
                <a:solidFill>
                  <a:srgbClr val="0070C0"/>
                </a:solidFill>
              </a:rPr>
              <a:t>рублей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250491E-867B-49B9-9F28-F75B5A64ABCC}"/>
              </a:ext>
            </a:extLst>
          </p:cNvPr>
          <p:cNvSpPr/>
          <p:nvPr/>
        </p:nvSpPr>
        <p:spPr>
          <a:xfrm>
            <a:off x="9510164" y="4268846"/>
            <a:ext cx="261442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ru-RU" sz="2000" i="1" dirty="0">
                <a:latin typeface="TT Firs Neue Light" panose="02000503030000020004" charset="-52"/>
              </a:rPr>
              <a:t>  </a:t>
            </a:r>
            <a:endParaRPr lang="ru-RU" sz="1000" i="1" dirty="0">
              <a:latin typeface="TT Firs Neue Light" panose="02000503030000020004" charset="-52"/>
            </a:endParaRPr>
          </a:p>
          <a:p>
            <a:pPr algn="ctr"/>
            <a:r>
              <a:rPr lang="ru-RU" sz="2000" b="1" i="1" dirty="0">
                <a:solidFill>
                  <a:srgbClr val="5B0E29"/>
                </a:solidFill>
                <a:latin typeface="Gramatika-Medium" panose="00000600000000000000" charset="0"/>
              </a:rPr>
              <a:t>Общая сумма финансовой поддержки</a:t>
            </a:r>
          </a:p>
        </p:txBody>
      </p:sp>
    </p:spTree>
    <p:extLst>
      <p:ext uri="{BB962C8B-B14F-4D97-AF65-F5344CB8AC3E}">
        <p14:creationId xmlns:p14="http://schemas.microsoft.com/office/powerpoint/2010/main" val="375632108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Таблица 20">
            <a:extLst>
              <a:ext uri="{FF2B5EF4-FFF2-40B4-BE49-F238E27FC236}">
                <a16:creationId xmlns:a16="http://schemas.microsoft.com/office/drawing/2014/main" id="{F91EB7EC-6997-43A5-BF7B-4A24AFE4C8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1588471"/>
              </p:ext>
            </p:extLst>
          </p:nvPr>
        </p:nvGraphicFramePr>
        <p:xfrm>
          <a:off x="8720077" y="2425743"/>
          <a:ext cx="888344" cy="26238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88344">
                  <a:extLst>
                    <a:ext uri="{9D8B030D-6E8A-4147-A177-3AD203B41FA5}">
                      <a16:colId xmlns:a16="http://schemas.microsoft.com/office/drawing/2014/main" val="2606734462"/>
                    </a:ext>
                  </a:extLst>
                </a:gridCol>
              </a:tblGrid>
              <a:tr h="385254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Gramatika-Medium" panose="00000600000000000000" charset="0"/>
                          <a:cs typeface="Times New Roman" panose="02020603050405020304" pitchFamily="18" charset="0"/>
                        </a:rPr>
                        <a:t>№ 36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3514770"/>
                  </a:ext>
                </a:extLst>
              </a:tr>
              <a:tr h="385254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Gramatika-Medium" panose="00000600000000000000" charset="0"/>
                          <a:cs typeface="Times New Roman" panose="02020603050405020304" pitchFamily="18" charset="0"/>
                        </a:rPr>
                        <a:t>№ 150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5877722"/>
                  </a:ext>
                </a:extLst>
              </a:tr>
              <a:tr h="385254"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Gramatika-Medium" panose="00000600000000000000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7543661"/>
                  </a:ext>
                </a:extLst>
              </a:tr>
              <a:tr h="385254"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Gramatika-Medium" panose="00000600000000000000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7197861"/>
                  </a:ext>
                </a:extLst>
              </a:tr>
              <a:tr h="385254"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Gramatika-Medium" panose="00000600000000000000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7071609"/>
                  </a:ext>
                </a:extLst>
              </a:tr>
              <a:tr h="697629"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Gramatika-Medium" panose="00000600000000000000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0667098"/>
                  </a:ext>
                </a:extLst>
              </a:tr>
            </a:tbl>
          </a:graphicData>
        </a:graphic>
      </p:graphicFrame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6A1DAB6F-5BE2-4C94-A6B4-A9923DAFAB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6847536"/>
              </p:ext>
            </p:extLst>
          </p:nvPr>
        </p:nvGraphicFramePr>
        <p:xfrm>
          <a:off x="3918983" y="2457989"/>
          <a:ext cx="1232180" cy="3500662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1232180">
                  <a:extLst>
                    <a:ext uri="{9D8B030D-6E8A-4147-A177-3AD203B41FA5}">
                      <a16:colId xmlns:a16="http://schemas.microsoft.com/office/drawing/2014/main" val="2101877776"/>
                    </a:ext>
                  </a:extLst>
                </a:gridCol>
              </a:tblGrid>
              <a:tr h="2436292">
                <a:tc>
                  <a:txBody>
                    <a:bodyPr/>
                    <a:lstStyle/>
                    <a:p>
                      <a:pPr marL="0" marR="0" lvl="0" indent="0" algn="l" defTabSz="914400" eaLnBrk="1" fontAlgn="ctr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none" strike="noStrike" dirty="0">
                          <a:effectLst/>
                          <a:latin typeface="Gramatika-Medium" panose="00000600000000000000" charset="0"/>
                        </a:rPr>
                        <a:t>№ 207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Gramatika-Medium" panose="00000600000000000000" charset="0"/>
                      </a:endParaRPr>
                    </a:p>
                    <a:p>
                      <a:pPr marL="0" marR="0" lvl="0" indent="0" algn="l" defTabSz="914400" eaLnBrk="1" fontAlgn="ctr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none" strike="noStrike" dirty="0">
                          <a:effectLst/>
                          <a:latin typeface="Gramatika-Medium" panose="00000600000000000000" charset="0"/>
                        </a:rPr>
                        <a:t>№ 150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Gramatika-Medium" panose="00000600000000000000" charset="0"/>
                      </a:endParaRPr>
                    </a:p>
                    <a:p>
                      <a:pPr marL="0" marR="0" lvl="0" indent="0" algn="l" defTabSz="914400" eaLnBrk="1" fontAlgn="ctr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none" strike="noStrike" dirty="0">
                          <a:effectLst/>
                          <a:latin typeface="Gramatika-Medium" panose="00000600000000000000" charset="0"/>
                        </a:rPr>
                        <a:t>№ 50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Gramatika-Medium" panose="00000600000000000000" charset="0"/>
                      </a:endParaRPr>
                    </a:p>
                    <a:p>
                      <a:pPr marL="0" marR="0" lvl="0" indent="0" algn="l" defTabSz="914400" eaLnBrk="1" fontAlgn="ctr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none" strike="noStrike" dirty="0">
                          <a:effectLst/>
                          <a:latin typeface="Gramatika-Medium" panose="00000600000000000000" charset="0"/>
                        </a:rPr>
                        <a:t>№ 206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Gramatika-Medium" panose="00000600000000000000" charset="0"/>
                      </a:endParaRPr>
                    </a:p>
                    <a:p>
                      <a:pPr marL="0" marR="0" lvl="0" indent="0" algn="l" defTabSz="914400" eaLnBrk="1" fontAlgn="ctr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none" strike="noStrike" dirty="0">
                          <a:effectLst/>
                          <a:latin typeface="Gramatika-Medium" panose="00000600000000000000" charset="0"/>
                        </a:rPr>
                        <a:t>№  209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Gramatika-Medium" panose="00000600000000000000" charset="0"/>
                      </a:endParaRPr>
                    </a:p>
                    <a:p>
                      <a:pPr marL="0" marR="0" lvl="0" indent="0" algn="l" defTabSz="914400" eaLnBrk="1" fontAlgn="ctr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none" strike="noStrike" dirty="0">
                          <a:effectLst/>
                          <a:latin typeface="Gramatika-Medium" panose="00000600000000000000" charset="0"/>
                        </a:rPr>
                        <a:t>№ 315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Gramatika-Medium" panose="00000600000000000000" charset="0"/>
                      </a:endParaRPr>
                    </a:p>
                    <a:p>
                      <a:pPr marL="0" marR="0" lvl="0" indent="0" algn="l" defTabSz="914400" eaLnBrk="1" fontAlgn="ctr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none" strike="noStrike" dirty="0">
                          <a:effectLst/>
                          <a:latin typeface="Gramatika-Medium" panose="00000600000000000000" charset="0"/>
                        </a:rPr>
                        <a:t>№ 412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Gramatika-Medium" panose="00000600000000000000" charset="0"/>
                      </a:endParaRPr>
                    </a:p>
                  </a:txBody>
                  <a:tcPr marL="6225" marR="6225" marT="62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290300"/>
                  </a:ext>
                </a:extLst>
              </a:tr>
              <a:tr h="35479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>
                          <a:effectLst/>
                          <a:latin typeface="Gramatika-Medium" panose="00000600000000000000" charset="0"/>
                        </a:rPr>
                        <a:t>№413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Gramatika-Medium" panose="00000600000000000000" charset="0"/>
                      </a:endParaRPr>
                    </a:p>
                  </a:txBody>
                  <a:tcPr marL="6225" marR="6225" marT="62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2562135"/>
                  </a:ext>
                </a:extLst>
              </a:tr>
              <a:tr h="35479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>
                          <a:effectLst/>
                          <a:latin typeface="Gramatika-Medium" panose="00000600000000000000" charset="0"/>
                        </a:rPr>
                        <a:t>№ 3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Gramatika-Medium" panose="00000600000000000000" charset="0"/>
                      </a:endParaRPr>
                    </a:p>
                  </a:txBody>
                  <a:tcPr marL="6225" marR="6225" marT="62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6644175"/>
                  </a:ext>
                </a:extLst>
              </a:tr>
              <a:tr h="35479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>
                          <a:effectLst/>
                          <a:latin typeface="Gramatika-Medium" panose="00000600000000000000" charset="0"/>
                        </a:rPr>
                        <a:t>№ 442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Gramatika-Medium" panose="00000600000000000000" charset="0"/>
                      </a:endParaRPr>
                    </a:p>
                  </a:txBody>
                  <a:tcPr marL="6225" marR="6225" marT="62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4196184"/>
                  </a:ext>
                </a:extLst>
              </a:tr>
            </a:tbl>
          </a:graphicData>
        </a:graphic>
      </p:graphicFrame>
      <p:sp>
        <p:nvSpPr>
          <p:cNvPr id="27" name="Шеврон 26"/>
          <p:cNvSpPr/>
          <p:nvPr/>
        </p:nvSpPr>
        <p:spPr>
          <a:xfrm>
            <a:off x="7236328" y="-669563"/>
            <a:ext cx="3436780" cy="7527563"/>
          </a:xfrm>
          <a:prstGeom prst="chevron">
            <a:avLst>
              <a:gd name="adj" fmla="val 65143"/>
            </a:avLst>
          </a:prstGeom>
          <a:solidFill>
            <a:schemeClr val="bg1">
              <a:lumMod val="6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Шеврон 27"/>
          <p:cNvSpPr/>
          <p:nvPr/>
        </p:nvSpPr>
        <p:spPr>
          <a:xfrm>
            <a:off x="8165232" y="-152401"/>
            <a:ext cx="3643657" cy="7980684"/>
          </a:xfrm>
          <a:prstGeom prst="chevron">
            <a:avLst>
              <a:gd name="adj" fmla="val 65143"/>
            </a:avLst>
          </a:prstGeom>
          <a:solidFill>
            <a:schemeClr val="bg1">
              <a:lumMod val="9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Шеврон 28"/>
          <p:cNvSpPr/>
          <p:nvPr/>
        </p:nvSpPr>
        <p:spPr>
          <a:xfrm flipH="1">
            <a:off x="10529555" y="-1496291"/>
            <a:ext cx="2113919" cy="7680036"/>
          </a:xfrm>
          <a:prstGeom prst="chevron">
            <a:avLst>
              <a:gd name="adj" fmla="val 98962"/>
            </a:avLst>
          </a:prstGeom>
          <a:solidFill>
            <a:schemeClr val="bg1">
              <a:lumMod val="75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5015" y="141572"/>
            <a:ext cx="704478" cy="895567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5108" y="141572"/>
            <a:ext cx="943901" cy="943901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EDC60-8D42-4261-8BCF-EC910EA0E3AC}" type="slidenum">
              <a:rPr lang="ru-RU" smtClean="0"/>
              <a:pPr/>
              <a:t>42</a:t>
            </a:fld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428543" y="761876"/>
            <a:ext cx="7413522" cy="0"/>
          </a:xfrm>
          <a:prstGeom prst="line">
            <a:avLst/>
          </a:prstGeom>
          <a:ln w="31750">
            <a:gradFill>
              <a:gsLst>
                <a:gs pos="0">
                  <a:srgbClr val="FF0000"/>
                </a:gs>
                <a:gs pos="100000">
                  <a:srgbClr val="00B0F0"/>
                </a:gs>
              </a:gsLst>
              <a:lin ang="4200000" scaled="0"/>
            </a:gra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31414" y="328897"/>
            <a:ext cx="98152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Gramatika-Bold" panose="00000800000000000000" pitchFamily="2" charset="0"/>
              </a:rPr>
              <a:t>РАБОТА ДЕПУТАТА В ИЗБИРАТЕЛЬНОМ ОКРУГЕ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958" y="1140684"/>
            <a:ext cx="721831" cy="721831"/>
          </a:xfrm>
          <a:prstGeom prst="rect">
            <a:avLst/>
          </a:prstGeom>
        </p:spPr>
      </p:pic>
      <p:graphicFrame>
        <p:nvGraphicFramePr>
          <p:cNvPr id="15" name="Таблица 14">
            <a:extLst>
              <a:ext uri="{FF2B5EF4-FFF2-40B4-BE49-F238E27FC236}">
                <a16:creationId xmlns:a16="http://schemas.microsoft.com/office/drawing/2014/main" id="{60762105-58A3-443F-8915-37546F126D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869262"/>
              </p:ext>
            </p:extLst>
          </p:nvPr>
        </p:nvGraphicFramePr>
        <p:xfrm>
          <a:off x="838200" y="2350293"/>
          <a:ext cx="2860922" cy="45120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09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039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800" b="0" kern="1100" baseline="0" dirty="0">
                          <a:solidFill>
                            <a:schemeClr val="tx1"/>
                          </a:solidFill>
                          <a:latin typeface="Gramatika-Medium" panose="00000600000000000000" charset="0"/>
                        </a:rPr>
                        <a:t>№ 129</a:t>
                      </a:r>
                      <a:endParaRPr lang="ru-RU" sz="1800" b="0" i="0" kern="1100" baseline="0" dirty="0">
                        <a:solidFill>
                          <a:schemeClr val="tx1"/>
                        </a:solidFill>
                        <a:latin typeface="Gramatika-Medium" panose="00000600000000000000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039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800" b="0" kern="1100" baseline="0" dirty="0">
                          <a:ln/>
                          <a:solidFill>
                            <a:schemeClr val="tx1"/>
                          </a:solidFill>
                          <a:latin typeface="Gramatika-Medium" panose="00000600000000000000" charset="0"/>
                        </a:rPr>
                        <a:t>№ 271</a:t>
                      </a:r>
                      <a:endParaRPr lang="ru-RU" sz="1800" b="0" i="0" kern="1100" baseline="0" dirty="0">
                        <a:solidFill>
                          <a:schemeClr val="tx1"/>
                        </a:solidFill>
                        <a:latin typeface="Gramatika-Medium" panose="00000600000000000000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039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800" b="0" kern="1100" baseline="0" dirty="0">
                          <a:ln/>
                          <a:solidFill>
                            <a:schemeClr val="tx1"/>
                          </a:solidFill>
                          <a:latin typeface="Gramatika-Medium" panose="00000600000000000000" charset="0"/>
                        </a:rPr>
                        <a:t>№ 313</a:t>
                      </a:r>
                      <a:endParaRPr lang="ru-RU" sz="1800" b="0" i="0" kern="1100" baseline="0" dirty="0">
                        <a:solidFill>
                          <a:schemeClr val="tx1"/>
                        </a:solidFill>
                        <a:latin typeface="Gramatika-Medium" panose="00000600000000000000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039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800" b="0" kern="1100" baseline="0" dirty="0">
                          <a:ln/>
                          <a:solidFill>
                            <a:schemeClr val="tx1"/>
                          </a:solidFill>
                          <a:latin typeface="Gramatika-Medium" panose="00000600000000000000" charset="0"/>
                        </a:rPr>
                        <a:t>№ 379</a:t>
                      </a:r>
                      <a:endParaRPr lang="ru-RU" sz="1800" b="0" i="0" kern="1100" baseline="0" dirty="0">
                        <a:solidFill>
                          <a:schemeClr val="tx1"/>
                        </a:solidFill>
                        <a:latin typeface="Gramatika-Medium" panose="00000600000000000000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039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800" b="0" kern="1100" baseline="0" dirty="0">
                          <a:ln/>
                          <a:solidFill>
                            <a:schemeClr val="tx1"/>
                          </a:solidFill>
                          <a:latin typeface="Gramatika-Medium" panose="00000600000000000000" charset="0"/>
                        </a:rPr>
                        <a:t>№ 143</a:t>
                      </a:r>
                      <a:endParaRPr lang="ru-RU" sz="1800" b="0" i="0" kern="1100" baseline="0" dirty="0">
                        <a:solidFill>
                          <a:schemeClr val="tx1"/>
                        </a:solidFill>
                        <a:latin typeface="Gramatika-Medium" panose="00000600000000000000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039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800" b="0" kern="1100" baseline="0" dirty="0">
                          <a:ln/>
                          <a:solidFill>
                            <a:schemeClr val="tx1"/>
                          </a:solidFill>
                          <a:latin typeface="Gramatika-Medium" panose="00000600000000000000" charset="0"/>
                        </a:rPr>
                        <a:t>№ 87</a:t>
                      </a:r>
                      <a:endParaRPr lang="ru-RU" sz="1800" b="0" i="0" kern="1100" baseline="0" dirty="0">
                        <a:solidFill>
                          <a:schemeClr val="tx1"/>
                        </a:solidFill>
                        <a:latin typeface="Gramatika-Medium" panose="00000600000000000000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039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800" b="0" kern="1100" baseline="0" dirty="0">
                          <a:ln/>
                          <a:solidFill>
                            <a:schemeClr val="tx1"/>
                          </a:solidFill>
                          <a:latin typeface="Gramatika-Medium" panose="00000600000000000000" charset="0"/>
                        </a:rPr>
                        <a:t>№ 440</a:t>
                      </a:r>
                      <a:endParaRPr lang="ru-RU" sz="1800" b="0" i="0" kern="1100" baseline="0" dirty="0">
                        <a:solidFill>
                          <a:schemeClr val="tx1"/>
                        </a:solidFill>
                        <a:latin typeface="Gramatika-Medium" panose="00000600000000000000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039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800" b="0" kern="1100" baseline="0" dirty="0">
                          <a:ln/>
                          <a:solidFill>
                            <a:schemeClr val="tx1"/>
                          </a:solidFill>
                          <a:latin typeface="Gramatika-Medium" panose="00000600000000000000" charset="0"/>
                        </a:rPr>
                        <a:t>№ 36</a:t>
                      </a:r>
                      <a:endParaRPr lang="ru-RU" sz="1800" b="0" i="0" kern="1100" baseline="0" dirty="0">
                        <a:solidFill>
                          <a:schemeClr val="tx1"/>
                        </a:solidFill>
                        <a:latin typeface="Gramatika-Medium" panose="00000600000000000000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039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800" b="0" kern="1100" baseline="0" dirty="0">
                          <a:ln/>
                          <a:solidFill>
                            <a:schemeClr val="tx1"/>
                          </a:solidFill>
                          <a:latin typeface="Gramatika-Medium" panose="00000600000000000000" charset="0"/>
                        </a:rPr>
                        <a:t>№ 203</a:t>
                      </a:r>
                      <a:endParaRPr lang="ru-RU" sz="1800" b="0" i="0" kern="1100" baseline="0" dirty="0">
                        <a:solidFill>
                          <a:schemeClr val="tx1"/>
                        </a:solidFill>
                        <a:latin typeface="Gramatika-Medium" panose="00000600000000000000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8864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800" b="0" kern="1100" baseline="0" dirty="0">
                          <a:ln/>
                          <a:solidFill>
                            <a:schemeClr val="tx1"/>
                          </a:solidFill>
                          <a:latin typeface="Gramatika-Medium" panose="00000600000000000000" charset="0"/>
                        </a:rPr>
                        <a:t>№ 208 «</a:t>
                      </a:r>
                      <a:r>
                        <a:rPr lang="ru-RU" sz="1800" b="0" kern="1100" baseline="0" dirty="0" err="1">
                          <a:ln/>
                          <a:solidFill>
                            <a:schemeClr val="tx1"/>
                          </a:solidFill>
                          <a:latin typeface="Gramatika-Medium" panose="00000600000000000000" charset="0"/>
                        </a:rPr>
                        <a:t>Комаровский</a:t>
                      </a:r>
                      <a:r>
                        <a:rPr lang="ru-RU" sz="1800" b="0" kern="1100" baseline="0" dirty="0">
                          <a:ln/>
                          <a:solidFill>
                            <a:schemeClr val="tx1"/>
                          </a:solidFill>
                          <a:latin typeface="Gramatika-Medium" panose="00000600000000000000" charset="0"/>
                        </a:rPr>
                        <a:t>»</a:t>
                      </a:r>
                      <a:endParaRPr lang="ru-RU" sz="1800" b="0" i="0" kern="1100" baseline="0" dirty="0">
                        <a:solidFill>
                          <a:schemeClr val="tx1"/>
                        </a:solidFill>
                        <a:latin typeface="Gramatika-Medium" panose="00000600000000000000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039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800" b="0" kern="1100" baseline="0" dirty="0">
                          <a:ln/>
                          <a:solidFill>
                            <a:schemeClr val="tx1"/>
                          </a:solidFill>
                          <a:latin typeface="Gramatika-Medium" panose="00000600000000000000" charset="0"/>
                        </a:rPr>
                        <a:t>№210</a:t>
                      </a:r>
                      <a:endParaRPr lang="ru-RU" sz="1800" b="0" i="0" kern="1100" baseline="0" dirty="0">
                        <a:solidFill>
                          <a:schemeClr val="tx1"/>
                        </a:solidFill>
                        <a:latin typeface="Gramatika-Medium" panose="00000600000000000000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039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800" b="0" i="0" kern="1100" baseline="0" dirty="0">
                          <a:solidFill>
                            <a:schemeClr val="tx1"/>
                          </a:solidFill>
                          <a:latin typeface="Gramatika-Medium" panose="00000600000000000000" charset="0"/>
                        </a:rPr>
                        <a:t>№ 298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FD10D2BA-127B-4D25-864D-4662D89FAE10}"/>
              </a:ext>
            </a:extLst>
          </p:cNvPr>
          <p:cNvSpPr/>
          <p:nvPr/>
        </p:nvSpPr>
        <p:spPr>
          <a:xfrm>
            <a:off x="797398" y="1976675"/>
            <a:ext cx="11192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2022 год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6A11EAA2-2C60-4D29-9A32-28F16F07FFF9}"/>
              </a:ext>
            </a:extLst>
          </p:cNvPr>
          <p:cNvSpPr/>
          <p:nvPr/>
        </p:nvSpPr>
        <p:spPr>
          <a:xfrm>
            <a:off x="3861114" y="1976675"/>
            <a:ext cx="11256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2023 год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3BDBC93E-84CC-42EA-99A0-048F5F28C5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9374942"/>
              </p:ext>
            </p:extLst>
          </p:nvPr>
        </p:nvGraphicFramePr>
        <p:xfrm>
          <a:off x="6725054" y="2358242"/>
          <a:ext cx="888344" cy="26238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88344">
                  <a:extLst>
                    <a:ext uri="{9D8B030D-6E8A-4147-A177-3AD203B41FA5}">
                      <a16:colId xmlns:a16="http://schemas.microsoft.com/office/drawing/2014/main" val="2606734462"/>
                    </a:ext>
                  </a:extLst>
                </a:gridCol>
              </a:tblGrid>
              <a:tr h="385254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Gramatika-Medium" panose="00000600000000000000" charset="0"/>
                          <a:cs typeface="Times New Roman" panose="02020603050405020304" pitchFamily="18" charset="0"/>
                        </a:rPr>
                        <a:t>№ 3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3514770"/>
                  </a:ext>
                </a:extLst>
              </a:tr>
              <a:tr h="385254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Gramatika-Medium" panose="00000600000000000000" charset="0"/>
                          <a:cs typeface="Times New Roman" panose="02020603050405020304" pitchFamily="18" charset="0"/>
                        </a:rPr>
                        <a:t>№ 119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5877722"/>
                  </a:ext>
                </a:extLst>
              </a:tr>
              <a:tr h="385254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Gramatika-Medium" panose="00000600000000000000" charset="0"/>
                          <a:cs typeface="Times New Roman" panose="02020603050405020304" pitchFamily="18" charset="0"/>
                        </a:rPr>
                        <a:t>№ 129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7543661"/>
                  </a:ext>
                </a:extLst>
              </a:tr>
              <a:tr h="385254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Gramatika-Medium" panose="00000600000000000000" charset="0"/>
                          <a:cs typeface="Times New Roman" panose="02020603050405020304" pitchFamily="18" charset="0"/>
                        </a:rPr>
                        <a:t>№ 216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7197861"/>
                  </a:ext>
                </a:extLst>
              </a:tr>
              <a:tr h="385254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Gramatika-Medium" panose="00000600000000000000" charset="0"/>
                          <a:cs typeface="Times New Roman" panose="02020603050405020304" pitchFamily="18" charset="0"/>
                        </a:rPr>
                        <a:t>№435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7071609"/>
                  </a:ext>
                </a:extLst>
              </a:tr>
              <a:tr h="697629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Gramatika-Medium" panose="00000600000000000000" charset="0"/>
                          <a:cs typeface="Times New Roman" panose="02020603050405020304" pitchFamily="18" charset="0"/>
                        </a:rPr>
                        <a:t>№ 451</a:t>
                      </a:r>
                    </a:p>
                    <a:p>
                      <a:pPr algn="l" fontAlgn="b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Gramatika-Medium" panose="00000600000000000000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0667098"/>
                  </a:ext>
                </a:extLst>
              </a:tr>
            </a:tbl>
          </a:graphicData>
        </a:graphic>
      </p:graphicFrame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FE556443-E1C9-481C-800C-9EF8F6FF668D}"/>
              </a:ext>
            </a:extLst>
          </p:cNvPr>
          <p:cNvSpPr/>
          <p:nvPr/>
        </p:nvSpPr>
        <p:spPr>
          <a:xfrm>
            <a:off x="6560053" y="1980961"/>
            <a:ext cx="11368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2024 год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F491E3F0-370C-455A-A547-2F90ED986F25}"/>
              </a:ext>
            </a:extLst>
          </p:cNvPr>
          <p:cNvSpPr/>
          <p:nvPr/>
        </p:nvSpPr>
        <p:spPr>
          <a:xfrm>
            <a:off x="1169423" y="879808"/>
            <a:ext cx="7018268" cy="9848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i="1" dirty="0">
                <a:solidFill>
                  <a:srgbClr val="C00000"/>
                </a:solidFill>
                <a:latin typeface="Gramatika-Medium" panose="00000600000000000000" charset="0"/>
              </a:rPr>
              <a:t>За отчетный период финансовую помощь получили 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000" b="1" i="1" dirty="0">
              <a:solidFill>
                <a:srgbClr val="C00000"/>
              </a:solidFill>
              <a:latin typeface="Gramatika-Medium" panose="00000600000000000000" charset="0"/>
            </a:endParaRPr>
          </a:p>
          <a:p>
            <a:r>
              <a:rPr lang="ru-RU" b="1" dirty="0">
                <a:solidFill>
                  <a:srgbClr val="0070C0"/>
                </a:solidFill>
                <a:latin typeface="Gramatika-Medium" panose="00000600000000000000" charset="0"/>
              </a:rPr>
              <a:t>ДОШКОЛЬНЫЕ образовательные учреждения:</a:t>
            </a:r>
            <a:endParaRPr lang="ru-RU" dirty="0">
              <a:solidFill>
                <a:srgbClr val="0070C0"/>
              </a:solidFill>
              <a:latin typeface="Gramatika-Medium" panose="00000600000000000000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D77A8F4-0528-4A02-B0CF-3AE5BB83B55E}"/>
              </a:ext>
            </a:extLst>
          </p:cNvPr>
          <p:cNvSpPr/>
          <p:nvPr/>
        </p:nvSpPr>
        <p:spPr>
          <a:xfrm>
            <a:off x="8598229" y="1974395"/>
            <a:ext cx="1132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2025 год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2" name="Picture 2" descr="https://i.itworldcanada.com/wp-content/uploads/2020/06/GettyImages-1157087021.jpg"/>
          <p:cNvPicPr>
            <a:picLocks noChangeAspect="1" noChangeArrowheads="1"/>
          </p:cNvPicPr>
          <p:nvPr/>
        </p:nvPicPr>
        <p:blipFill>
          <a:blip r:embed="rId6"/>
          <a:stretch/>
        </p:blipFill>
        <p:spPr bwMode="auto">
          <a:xfrm>
            <a:off x="8534533" y="4208895"/>
            <a:ext cx="3264636" cy="23946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7770917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Шеврон 26"/>
          <p:cNvSpPr/>
          <p:nvPr/>
        </p:nvSpPr>
        <p:spPr>
          <a:xfrm>
            <a:off x="7236328" y="-669563"/>
            <a:ext cx="3436780" cy="7527563"/>
          </a:xfrm>
          <a:prstGeom prst="chevron">
            <a:avLst>
              <a:gd name="adj" fmla="val 65143"/>
            </a:avLst>
          </a:prstGeom>
          <a:solidFill>
            <a:schemeClr val="bg1">
              <a:lumMod val="6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Шеврон 27"/>
          <p:cNvSpPr/>
          <p:nvPr/>
        </p:nvSpPr>
        <p:spPr>
          <a:xfrm>
            <a:off x="8165232" y="-152401"/>
            <a:ext cx="3643657" cy="7980684"/>
          </a:xfrm>
          <a:prstGeom prst="chevron">
            <a:avLst>
              <a:gd name="adj" fmla="val 65143"/>
            </a:avLst>
          </a:prstGeom>
          <a:solidFill>
            <a:schemeClr val="bg1">
              <a:lumMod val="9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Шеврон 28"/>
          <p:cNvSpPr/>
          <p:nvPr/>
        </p:nvSpPr>
        <p:spPr>
          <a:xfrm flipH="1">
            <a:off x="10529555" y="-1496291"/>
            <a:ext cx="2113919" cy="7680036"/>
          </a:xfrm>
          <a:prstGeom prst="chevron">
            <a:avLst>
              <a:gd name="adj" fmla="val 98962"/>
            </a:avLst>
          </a:prstGeom>
          <a:solidFill>
            <a:schemeClr val="bg1">
              <a:lumMod val="75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5015" y="141572"/>
            <a:ext cx="704478" cy="895567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5108" y="141572"/>
            <a:ext cx="943901" cy="943901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EDC60-8D42-4261-8BCF-EC910EA0E3AC}" type="slidenum">
              <a:rPr lang="ru-RU" smtClean="0"/>
              <a:pPr/>
              <a:t>43</a:t>
            </a:fld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428543" y="761876"/>
            <a:ext cx="7413522" cy="0"/>
          </a:xfrm>
          <a:prstGeom prst="line">
            <a:avLst/>
          </a:prstGeom>
          <a:ln w="31750">
            <a:gradFill>
              <a:gsLst>
                <a:gs pos="0">
                  <a:srgbClr val="FF0000"/>
                </a:gs>
                <a:gs pos="100000">
                  <a:srgbClr val="00B0F0"/>
                </a:gs>
              </a:gsLst>
              <a:lin ang="4200000" scaled="0"/>
            </a:gra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31414" y="328897"/>
            <a:ext cx="98152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Gramatika-Bold" panose="00000800000000000000" pitchFamily="2" charset="0"/>
              </a:rPr>
              <a:t>РАБОТА ДЕПУТАТА В ИЗБИРАТЕЛЬНОМ ОКРУГЕ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266" y="1383935"/>
            <a:ext cx="721831" cy="72183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47527B6-C787-40A6-A5C6-09C58F492B6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93" y="2795860"/>
            <a:ext cx="2451283" cy="32764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DE5C2BB-D341-4FD2-8B69-64169083418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958" y="2795860"/>
            <a:ext cx="2451283" cy="32764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91EAC11B-9EE1-42FC-B845-C5103B82D86E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20605" b="11726"/>
          <a:stretch/>
        </p:blipFill>
        <p:spPr>
          <a:xfrm>
            <a:off x="5980291" y="2883159"/>
            <a:ext cx="5615758" cy="29671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C9C3372-E469-45AC-A675-23ACA8F67E99}"/>
              </a:ext>
            </a:extLst>
          </p:cNvPr>
          <p:cNvSpPr/>
          <p:nvPr/>
        </p:nvSpPr>
        <p:spPr>
          <a:xfrm>
            <a:off x="996244" y="1383935"/>
            <a:ext cx="38794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"/>
            <a:r>
              <a:rPr lang="ru-RU" dirty="0">
                <a:solidFill>
                  <a:srgbClr val="0070C0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МАДОУ «Детский сад № 3»</a:t>
            </a:r>
          </a:p>
          <a:p>
            <a:pPr lvl="0" fontAlgn="b">
              <a:defRPr/>
            </a:pPr>
            <a:r>
              <a:rPr lang="ru-RU" dirty="0">
                <a:solidFill>
                  <a:srgbClr val="000000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приобретен гладильный пресс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52A8F93-D56C-410A-AAED-4081D9FE4B81}"/>
              </a:ext>
            </a:extLst>
          </p:cNvPr>
          <p:cNvSpPr/>
          <p:nvPr/>
        </p:nvSpPr>
        <p:spPr>
          <a:xfrm>
            <a:off x="5712889" y="138393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"/>
            <a:r>
              <a:rPr lang="ru-RU" dirty="0">
                <a:solidFill>
                  <a:srgbClr val="0070C0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МБДОУ «Детский сад № 216»</a:t>
            </a:r>
          </a:p>
          <a:p>
            <a:pPr lvl="0" fontAlgn="b">
              <a:defRPr/>
            </a:pPr>
            <a:r>
              <a:rPr lang="ru-RU" dirty="0">
                <a:latin typeface="Gramatika-Medium" panose="00000600000000000000" charset="0"/>
                <a:cs typeface="Times New Roman" panose="02020603050405020304" pitchFamily="18" charset="0"/>
              </a:rPr>
              <a:t>Приобретены металлические уличные шкафы </a:t>
            </a:r>
          </a:p>
          <a:p>
            <a:pPr lvl="0" fontAlgn="b">
              <a:defRPr/>
            </a:pPr>
            <a:r>
              <a:rPr lang="ru-RU" dirty="0">
                <a:latin typeface="Gramatika-Medium" panose="00000600000000000000" charset="0"/>
                <a:cs typeface="Times New Roman" panose="02020603050405020304" pitchFamily="18" charset="0"/>
              </a:rPr>
              <a:t>для хранения игрушек</a:t>
            </a:r>
          </a:p>
        </p:txBody>
      </p:sp>
    </p:spTree>
    <p:extLst>
      <p:ext uri="{BB962C8B-B14F-4D97-AF65-F5344CB8AC3E}">
        <p14:creationId xmlns:p14="http://schemas.microsoft.com/office/powerpoint/2010/main" val="67739202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Шеврон 26"/>
          <p:cNvSpPr/>
          <p:nvPr/>
        </p:nvSpPr>
        <p:spPr>
          <a:xfrm>
            <a:off x="7236328" y="-669563"/>
            <a:ext cx="3436780" cy="7527563"/>
          </a:xfrm>
          <a:prstGeom prst="chevron">
            <a:avLst>
              <a:gd name="adj" fmla="val 65143"/>
            </a:avLst>
          </a:prstGeom>
          <a:solidFill>
            <a:schemeClr val="bg1">
              <a:lumMod val="6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Шеврон 27"/>
          <p:cNvSpPr/>
          <p:nvPr/>
        </p:nvSpPr>
        <p:spPr>
          <a:xfrm>
            <a:off x="8165232" y="-152401"/>
            <a:ext cx="3643657" cy="7980684"/>
          </a:xfrm>
          <a:prstGeom prst="chevron">
            <a:avLst>
              <a:gd name="adj" fmla="val 65143"/>
            </a:avLst>
          </a:prstGeom>
          <a:solidFill>
            <a:schemeClr val="bg1">
              <a:lumMod val="9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Шеврон 28"/>
          <p:cNvSpPr/>
          <p:nvPr/>
        </p:nvSpPr>
        <p:spPr>
          <a:xfrm flipH="1">
            <a:off x="10529555" y="-1496291"/>
            <a:ext cx="2113919" cy="7680036"/>
          </a:xfrm>
          <a:prstGeom prst="chevron">
            <a:avLst>
              <a:gd name="adj" fmla="val 98962"/>
            </a:avLst>
          </a:prstGeom>
          <a:solidFill>
            <a:schemeClr val="bg1">
              <a:lumMod val="75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EDC60-8D42-4261-8BCF-EC910EA0E3AC}" type="slidenum">
              <a:rPr lang="ru-RU" smtClean="0"/>
              <a:pPr/>
              <a:t>44</a:t>
            </a:fld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428543" y="761876"/>
            <a:ext cx="7413522" cy="0"/>
          </a:xfrm>
          <a:prstGeom prst="line">
            <a:avLst/>
          </a:prstGeom>
          <a:ln w="31750">
            <a:gradFill>
              <a:gsLst>
                <a:gs pos="0">
                  <a:srgbClr val="FF0000"/>
                </a:gs>
                <a:gs pos="100000">
                  <a:srgbClr val="00B0F0"/>
                </a:gs>
              </a:gsLst>
              <a:lin ang="4200000" scaled="0"/>
            </a:gra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31414" y="328897"/>
            <a:ext cx="98152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Gramatika-Bold" panose="00000800000000000000" pitchFamily="2" charset="0"/>
              </a:rPr>
              <a:t>РАБОТА В ИЗБИРАТЕЛЬНОМ ОКРУГЕ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84" y="1345957"/>
            <a:ext cx="721831" cy="721831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EFE6853-C9B6-4389-BC46-E396AE16E0AF}"/>
              </a:ext>
            </a:extLst>
          </p:cNvPr>
          <p:cNvSpPr/>
          <p:nvPr/>
        </p:nvSpPr>
        <p:spPr>
          <a:xfrm>
            <a:off x="1111061" y="1622972"/>
            <a:ext cx="54671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"/>
            <a:r>
              <a:rPr lang="ru-RU" dirty="0">
                <a:solidFill>
                  <a:srgbClr val="0070C0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МБДОУ «Детский сад № 129»</a:t>
            </a:r>
          </a:p>
          <a:p>
            <a:pPr lvl="0" fontAlgn="b">
              <a:defRPr/>
            </a:pPr>
            <a:r>
              <a:rPr lang="ru-RU" dirty="0">
                <a:latin typeface="Gramatika-Medium" panose="00000600000000000000" charset="0"/>
                <a:cs typeface="Times New Roman" panose="02020603050405020304" pitchFamily="18" charset="0"/>
              </a:rPr>
              <a:t>- система контроля и управления доступом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EDF9680-30D6-4209-AC9A-904D647E4CB8}"/>
              </a:ext>
            </a:extLst>
          </p:cNvPr>
          <p:cNvSpPr/>
          <p:nvPr/>
        </p:nvSpPr>
        <p:spPr>
          <a:xfrm>
            <a:off x="969063" y="2494053"/>
            <a:ext cx="533382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"/>
            <a:endParaRPr lang="ru-RU" dirty="0">
              <a:solidFill>
                <a:srgbClr val="5B0E29"/>
              </a:solidFill>
              <a:latin typeface="Gramatika-Medium" panose="00000600000000000000" charset="0"/>
              <a:cs typeface="Times New Roman" panose="02020603050405020304" pitchFamily="18" charset="0"/>
            </a:endParaRPr>
          </a:p>
          <a:p>
            <a:pPr fontAlgn="b"/>
            <a:r>
              <a:rPr lang="ru-RU" dirty="0">
                <a:solidFill>
                  <a:srgbClr val="0070C0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МБДОУ «Детский сад №435»</a:t>
            </a:r>
          </a:p>
          <a:p>
            <a:pPr lvl="0" fontAlgn="b">
              <a:defRPr/>
            </a:pPr>
            <a:r>
              <a:rPr lang="ru-RU" dirty="0">
                <a:latin typeface="Gramatika-Medium" panose="00000600000000000000" charset="0"/>
                <a:cs typeface="Times New Roman" panose="02020603050405020304" pitchFamily="18" charset="0"/>
              </a:rPr>
              <a:t>- пластиковые окна в рекреацию детского сада</a:t>
            </a:r>
            <a:endParaRPr lang="ru-RU" dirty="0">
              <a:solidFill>
                <a:srgbClr val="000000"/>
              </a:solidFill>
              <a:latin typeface="Gramatika-Medium" panose="00000600000000000000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2AADF47-C2B6-4169-A8C5-7D362C19E96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979"/>
          <a:stretch/>
        </p:blipFill>
        <p:spPr>
          <a:xfrm>
            <a:off x="9049189" y="178665"/>
            <a:ext cx="2609102" cy="328684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67B39FE-B5B5-4DA0-9B3D-076227532AF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2649" y="533205"/>
            <a:ext cx="2171846" cy="2895795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45D01E8A-A6A8-49BA-9D34-D346B9F59634}"/>
              </a:ext>
            </a:extLst>
          </p:cNvPr>
          <p:cNvSpPr/>
          <p:nvPr/>
        </p:nvSpPr>
        <p:spPr>
          <a:xfrm>
            <a:off x="939776" y="4222177"/>
            <a:ext cx="35429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n/>
                <a:solidFill>
                  <a:srgbClr val="0066CC"/>
                </a:solidFill>
                <a:latin typeface="Gramatika-Medium" panose="00000600000000000000" charset="0"/>
                <a:ea typeface="Microsoft Sans Serif" panose="020B0604020202020204" pitchFamily="34" charset="0"/>
              </a:rPr>
              <a:t>МБДОУ «Детский сад № 315» </a:t>
            </a:r>
          </a:p>
          <a:p>
            <a:r>
              <a:rPr lang="ru-RU" dirty="0">
                <a:ln/>
                <a:latin typeface="Gramatika-Medium" panose="00000600000000000000" charset="0"/>
                <a:ea typeface="Microsoft Sans Serif" panose="020B0604020202020204" pitchFamily="34" charset="0"/>
              </a:rPr>
              <a:t>-гладильный пресс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C5F62E1-CACE-4AB1-8CDE-A1001886594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156" y="4566878"/>
            <a:ext cx="3410767" cy="2238316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638D3F9D-B0B3-4E99-BF69-16C49C65FEF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28914" y="3990317"/>
            <a:ext cx="3203465" cy="24025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7710101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EDC60-8D42-4261-8BCF-EC910EA0E3AC}" type="slidenum">
              <a:rPr lang="ru-RU" smtClean="0">
                <a:solidFill>
                  <a:srgbClr val="5FCBEF"/>
                </a:solidFill>
              </a:rPr>
              <a:pPr/>
              <a:t>45</a:t>
            </a:fld>
            <a:endParaRPr lang="ru-RU">
              <a:solidFill>
                <a:srgbClr val="5FCBEF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421869" y="754825"/>
            <a:ext cx="9062599" cy="5472"/>
          </a:xfrm>
          <a:prstGeom prst="line">
            <a:avLst/>
          </a:prstGeom>
          <a:ln w="28575">
            <a:solidFill>
              <a:schemeClr val="accent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51351BD-A653-4DE3-8A1C-D912FB05E275}"/>
              </a:ext>
            </a:extLst>
          </p:cNvPr>
          <p:cNvSpPr/>
          <p:nvPr/>
        </p:nvSpPr>
        <p:spPr>
          <a:xfrm>
            <a:off x="284619" y="1720334"/>
            <a:ext cx="35509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n/>
                <a:solidFill>
                  <a:srgbClr val="0066CC"/>
                </a:solidFill>
                <a:latin typeface="Gramatika-Medium" panose="00000600000000000000" charset="0"/>
                <a:ea typeface="Microsoft Sans Serif" panose="020B0604020202020204" pitchFamily="34" charset="0"/>
              </a:rPr>
              <a:t>МБДОУ «Детский сад № 413» </a:t>
            </a:r>
          </a:p>
          <a:p>
            <a:pPr algn="ctr"/>
            <a:r>
              <a:rPr lang="ru-RU" dirty="0">
                <a:ln/>
                <a:latin typeface="Gramatika-Medium" panose="00000600000000000000" charset="0"/>
                <a:ea typeface="Microsoft Sans Serif" panose="020B0604020202020204" pitchFamily="34" charset="0"/>
              </a:rPr>
              <a:t>- пластиковые окна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77FD130-5010-4ACA-AFB6-6CC9B06724F7}"/>
              </a:ext>
            </a:extLst>
          </p:cNvPr>
          <p:cNvSpPr/>
          <p:nvPr/>
        </p:nvSpPr>
        <p:spPr>
          <a:xfrm>
            <a:off x="551514" y="4768335"/>
            <a:ext cx="384585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dirty="0">
                <a:ln/>
                <a:solidFill>
                  <a:srgbClr val="0066CC"/>
                </a:solidFill>
                <a:latin typeface="Gramatika-Medium" panose="00000600000000000000" charset="0"/>
                <a:ea typeface="Microsoft Sans Serif" panose="020B0604020202020204" pitchFamily="34" charset="0"/>
              </a:rPr>
              <a:t>МБДОУ «Детский сад № 206» Бережок </a:t>
            </a:r>
          </a:p>
          <a:p>
            <a:pPr algn="ctr"/>
            <a:r>
              <a:rPr lang="ru-RU" dirty="0">
                <a:ln/>
                <a:solidFill>
                  <a:srgbClr val="0066CC"/>
                </a:solidFill>
                <a:latin typeface="Gramatika-Medium" panose="00000600000000000000" charset="0"/>
                <a:ea typeface="Microsoft Sans Serif" panose="020B0604020202020204" pitchFamily="34" charset="0"/>
              </a:rPr>
              <a:t>- </a:t>
            </a:r>
            <a:r>
              <a:rPr lang="ru-RU" dirty="0">
                <a:ln/>
                <a:latin typeface="Gramatika-Medium" panose="00000600000000000000" charset="0"/>
                <a:ea typeface="Microsoft Sans Serif" panose="020B0604020202020204" pitchFamily="34" charset="0"/>
              </a:rPr>
              <a:t>водонагреватели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A4A132D-270B-4BF9-A3A9-21AA59D92D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168" y="929630"/>
            <a:ext cx="2483679" cy="31949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F5CF1A4-DD66-456E-9EC6-4C1AA965D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410" y="929630"/>
            <a:ext cx="3452390" cy="2779444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21C3ACA-5AD4-4DB5-81CC-81B48912029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0" t="11686" r="2955" b="9224"/>
          <a:stretch/>
        </p:blipFill>
        <p:spPr>
          <a:xfrm>
            <a:off x="4904934" y="4367742"/>
            <a:ext cx="3845859" cy="2459709"/>
          </a:xfrm>
          <a:prstGeom prst="rect">
            <a:avLst/>
          </a:prstGeom>
        </p:spPr>
      </p:pic>
      <p:pic>
        <p:nvPicPr>
          <p:cNvPr id="18" name="Picture 2" descr="https://sun9-9.userapi.com/impg/aHB7QZJuO_3nhEF17QkeXoZ_w78tMzd_aTqn3g/rnxPTWiFCUY.jpg?size=605x807&amp;quality=95&amp;sign=0d86c966e25cfb2e36c2a61f8a242134&amp;c_uniq_tag=U8qspE21pF68n5V5o9KNg3AFr6nAeBlUYjCXEjrmm7I&amp;type=album">
            <a:extLst>
              <a:ext uri="{FF2B5EF4-FFF2-40B4-BE49-F238E27FC236}">
                <a16:creationId xmlns:a16="http://schemas.microsoft.com/office/drawing/2014/main" id="{CF72BBAC-01F6-465F-8781-8D9E99C2E5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54" t="14379"/>
          <a:stretch/>
        </p:blipFill>
        <p:spPr bwMode="auto">
          <a:xfrm>
            <a:off x="9360788" y="3906175"/>
            <a:ext cx="2603007" cy="29212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E74DC7A-0BC4-48F6-B450-7924D9AF0FEC}"/>
              </a:ext>
            </a:extLst>
          </p:cNvPr>
          <p:cNvSpPr/>
          <p:nvPr/>
        </p:nvSpPr>
        <p:spPr>
          <a:xfrm>
            <a:off x="331414" y="328897"/>
            <a:ext cx="98152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Gramatika-Bold" panose="00000800000000000000" pitchFamily="2" charset="0"/>
              </a:rPr>
              <a:t>РАБОТА В ИЗБИРАТЕЛЬНОМ ОКРУГЕ</a:t>
            </a:r>
          </a:p>
        </p:txBody>
      </p:sp>
    </p:spTree>
    <p:extLst>
      <p:ext uri="{BB962C8B-B14F-4D97-AF65-F5344CB8AC3E}">
        <p14:creationId xmlns:p14="http://schemas.microsoft.com/office/powerpoint/2010/main" val="212586651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EDC60-8D42-4261-8BCF-EC910EA0E3AC}" type="slidenum">
              <a:rPr lang="ru-RU" smtClean="0">
                <a:solidFill>
                  <a:srgbClr val="5FCBEF"/>
                </a:solidFill>
              </a:rPr>
              <a:pPr/>
              <a:t>46</a:t>
            </a:fld>
            <a:endParaRPr lang="ru-RU">
              <a:solidFill>
                <a:srgbClr val="5FCBEF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421869" y="754825"/>
            <a:ext cx="9062599" cy="5472"/>
          </a:xfrm>
          <a:prstGeom prst="line">
            <a:avLst/>
          </a:prstGeom>
          <a:ln w="28575">
            <a:solidFill>
              <a:schemeClr val="accent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0623A6F-20B7-4950-96FB-A097E1F28E55}"/>
              </a:ext>
            </a:extLst>
          </p:cNvPr>
          <p:cNvSpPr/>
          <p:nvPr/>
        </p:nvSpPr>
        <p:spPr>
          <a:xfrm>
            <a:off x="189155" y="1154935"/>
            <a:ext cx="42434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n/>
                <a:solidFill>
                  <a:srgbClr val="0070C0"/>
                </a:solidFill>
                <a:latin typeface="Gramatika-Medium" panose="00000600000000000000" charset="0"/>
                <a:ea typeface="Microsoft Sans Serif" panose="020B0604020202020204" pitchFamily="34" charset="0"/>
              </a:rPr>
              <a:t>МБДОУ «Детский сад № 209»</a:t>
            </a:r>
          </a:p>
          <a:p>
            <a:pPr algn="ctr"/>
            <a:r>
              <a:rPr lang="ru-RU" dirty="0">
                <a:ln/>
                <a:solidFill>
                  <a:srgbClr val="0070C0"/>
                </a:solidFill>
                <a:latin typeface="Gramatika-Medium" panose="00000600000000000000" charset="0"/>
                <a:ea typeface="Microsoft Sans Serif" panose="020B0604020202020204" pitchFamily="34" charset="0"/>
              </a:rPr>
              <a:t>- </a:t>
            </a:r>
            <a:r>
              <a:rPr lang="ru-RU" dirty="0" err="1">
                <a:ln/>
                <a:latin typeface="Gramatika-Medium" panose="00000600000000000000" charset="0"/>
                <a:ea typeface="Microsoft Sans Serif" panose="020B0604020202020204" pitchFamily="34" charset="0"/>
              </a:rPr>
              <a:t>картофелеочистительная</a:t>
            </a:r>
            <a:r>
              <a:rPr lang="ru-RU" dirty="0">
                <a:ln/>
                <a:latin typeface="Gramatika-Medium" panose="00000600000000000000" charset="0"/>
                <a:ea typeface="Microsoft Sans Serif" panose="020B0604020202020204" pitchFamily="34" charset="0"/>
              </a:rPr>
              <a:t> машина  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27B3AF1-D076-43DB-9276-0EC077DA2E2C}"/>
              </a:ext>
            </a:extLst>
          </p:cNvPr>
          <p:cNvSpPr/>
          <p:nvPr/>
        </p:nvSpPr>
        <p:spPr>
          <a:xfrm>
            <a:off x="4381298" y="1181294"/>
            <a:ext cx="370945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ru-RU" dirty="0">
                <a:ln/>
                <a:solidFill>
                  <a:srgbClr val="0070C0"/>
                </a:solidFill>
                <a:latin typeface="Gramatika-Medium" panose="00000600000000000000" charset="0"/>
                <a:ea typeface="Microsoft Sans Serif" panose="020B0604020202020204" pitchFamily="34" charset="0"/>
              </a:rPr>
              <a:t>МБДОУ «Детский сад № 207»-</a:t>
            </a:r>
            <a:r>
              <a:rPr lang="ru-RU" dirty="0">
                <a:ln/>
                <a:latin typeface="Gramatika-Medium" panose="00000600000000000000" charset="0"/>
                <a:ea typeface="Microsoft Sans Serif" panose="020B0604020202020204" pitchFamily="34" charset="0"/>
              </a:rPr>
              <a:t>стирально-сушильная  машина 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E0F9CCB-8FF3-435A-9558-B0DECFFB36B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8" t="16214" r="8570" b="-219"/>
          <a:stretch/>
        </p:blipFill>
        <p:spPr>
          <a:xfrm>
            <a:off x="4381298" y="2246947"/>
            <a:ext cx="2768146" cy="35397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A113DA2-55CB-4A82-986A-0574AF1FD6B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576" t="11686" r="-1"/>
          <a:stretch/>
        </p:blipFill>
        <p:spPr>
          <a:xfrm>
            <a:off x="480900" y="2098003"/>
            <a:ext cx="2368269" cy="36886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AA4DE9C-5D05-40EA-A03C-75444894FB5A}"/>
              </a:ext>
            </a:extLst>
          </p:cNvPr>
          <p:cNvSpPr/>
          <p:nvPr/>
        </p:nvSpPr>
        <p:spPr>
          <a:xfrm>
            <a:off x="8218312" y="1181294"/>
            <a:ext cx="378487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ru-RU" dirty="0">
                <a:ln/>
                <a:solidFill>
                  <a:srgbClr val="0070C0"/>
                </a:solidFill>
                <a:latin typeface="Gramatika-Medium" panose="00000600000000000000" charset="0"/>
                <a:ea typeface="Microsoft Sans Serif" panose="020B0604020202020204" pitchFamily="34" charset="0"/>
              </a:rPr>
              <a:t>МБДОУ «Детский сад № 50»- </a:t>
            </a:r>
            <a:r>
              <a:rPr lang="ru-RU" dirty="0">
                <a:ln/>
                <a:latin typeface="Gramatika-Medium" panose="00000600000000000000" charset="0"/>
                <a:ea typeface="Microsoft Sans Serif" panose="020B0604020202020204" pitchFamily="34" charset="0"/>
              </a:rPr>
              <a:t>новые светильники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887F8FB-D000-4687-A6C1-BAE40C8224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8224" y="2246948"/>
            <a:ext cx="2654788" cy="35397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00E0792-6C23-405E-8FE8-BBA08FC4E6D3}"/>
              </a:ext>
            </a:extLst>
          </p:cNvPr>
          <p:cNvSpPr/>
          <p:nvPr/>
        </p:nvSpPr>
        <p:spPr>
          <a:xfrm>
            <a:off x="331414" y="328897"/>
            <a:ext cx="98152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Gramatika-Bold" panose="00000800000000000000" pitchFamily="2" charset="0"/>
              </a:rPr>
              <a:t>РАБОТА В ИЗБИРАТЕЛЬНОМ ОКРУГЕ</a:t>
            </a:r>
          </a:p>
        </p:txBody>
      </p:sp>
    </p:spTree>
    <p:extLst>
      <p:ext uri="{BB962C8B-B14F-4D97-AF65-F5344CB8AC3E}">
        <p14:creationId xmlns:p14="http://schemas.microsoft.com/office/powerpoint/2010/main" val="92543315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Шеврон 26"/>
          <p:cNvSpPr/>
          <p:nvPr/>
        </p:nvSpPr>
        <p:spPr>
          <a:xfrm>
            <a:off x="7236328" y="-669563"/>
            <a:ext cx="3436780" cy="7527563"/>
          </a:xfrm>
          <a:prstGeom prst="chevron">
            <a:avLst>
              <a:gd name="adj" fmla="val 65143"/>
            </a:avLst>
          </a:prstGeom>
          <a:solidFill>
            <a:schemeClr val="bg1">
              <a:lumMod val="6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Шеврон 27"/>
          <p:cNvSpPr/>
          <p:nvPr/>
        </p:nvSpPr>
        <p:spPr>
          <a:xfrm>
            <a:off x="8165232" y="-152401"/>
            <a:ext cx="3643657" cy="7980684"/>
          </a:xfrm>
          <a:prstGeom prst="chevron">
            <a:avLst>
              <a:gd name="adj" fmla="val 65143"/>
            </a:avLst>
          </a:prstGeom>
          <a:solidFill>
            <a:schemeClr val="bg1">
              <a:lumMod val="9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Шеврон 28"/>
          <p:cNvSpPr/>
          <p:nvPr/>
        </p:nvSpPr>
        <p:spPr>
          <a:xfrm flipH="1">
            <a:off x="10529555" y="-1496291"/>
            <a:ext cx="2113919" cy="7680036"/>
          </a:xfrm>
          <a:prstGeom prst="chevron">
            <a:avLst>
              <a:gd name="adj" fmla="val 98962"/>
            </a:avLst>
          </a:prstGeom>
          <a:solidFill>
            <a:schemeClr val="bg1">
              <a:lumMod val="75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EDC60-8D42-4261-8BCF-EC910EA0E3AC}" type="slidenum">
              <a:rPr lang="ru-RU" smtClean="0"/>
              <a:pPr/>
              <a:t>47</a:t>
            </a:fld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428543" y="761876"/>
            <a:ext cx="7413522" cy="0"/>
          </a:xfrm>
          <a:prstGeom prst="line">
            <a:avLst/>
          </a:prstGeom>
          <a:ln w="31750">
            <a:gradFill>
              <a:gsLst>
                <a:gs pos="0">
                  <a:srgbClr val="FF0000"/>
                </a:gs>
                <a:gs pos="100000">
                  <a:srgbClr val="00B0F0"/>
                </a:gs>
              </a:gsLst>
              <a:lin ang="4200000" scaled="0"/>
            </a:gra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31414" y="328897"/>
            <a:ext cx="98152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Gramatika-Bold" panose="00000800000000000000" pitchFamily="2" charset="0"/>
              </a:rPr>
              <a:t>РАБОТА В ИЗБИРАТЕЛЬНОМ ОКРУГЕ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481" y="1271860"/>
            <a:ext cx="721831" cy="721831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EFE6853-C9B6-4389-BC46-E396AE16E0AF}"/>
              </a:ext>
            </a:extLst>
          </p:cNvPr>
          <p:cNvSpPr/>
          <p:nvPr/>
        </p:nvSpPr>
        <p:spPr>
          <a:xfrm>
            <a:off x="1298751" y="1017221"/>
            <a:ext cx="552090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">
              <a:spcBef>
                <a:spcPts val="600"/>
              </a:spcBef>
            </a:pPr>
            <a:r>
              <a:rPr lang="ru-RU" dirty="0">
                <a:solidFill>
                  <a:srgbClr val="0070C0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МБДОУ «Детский сад № 451»</a:t>
            </a:r>
          </a:p>
          <a:p>
            <a:pPr lvl="0" fontAlgn="b">
              <a:spcBef>
                <a:spcPts val="600"/>
              </a:spcBef>
              <a:defRPr/>
            </a:pPr>
            <a:r>
              <a:rPr lang="ru-RU" dirty="0">
                <a:solidFill>
                  <a:srgbClr val="0070C0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МБДОУ «Детский сад № 119»</a:t>
            </a:r>
          </a:p>
          <a:p>
            <a:pPr fontAlgn="b">
              <a:spcBef>
                <a:spcPts val="600"/>
              </a:spcBef>
              <a:defRPr/>
            </a:pPr>
            <a:r>
              <a:rPr lang="ru-RU" dirty="0">
                <a:ln/>
                <a:solidFill>
                  <a:srgbClr val="0070C0"/>
                </a:solidFill>
                <a:latin typeface="Gramatika-Medium" panose="00000600000000000000" charset="0"/>
                <a:ea typeface="Microsoft Sans Serif" panose="020B0604020202020204" pitchFamily="34" charset="0"/>
              </a:rPr>
              <a:t>МБДОУ «Детский сад № 150»</a:t>
            </a:r>
          </a:p>
          <a:p>
            <a:pPr marL="285750" lvl="0" indent="-285750" fontAlgn="b">
              <a:buFont typeface="Wingdings" panose="05000000000000000000" pitchFamily="2" charset="2"/>
              <a:buChar char="ü"/>
              <a:defRPr/>
            </a:pPr>
            <a:endParaRPr lang="ru-RU" dirty="0">
              <a:solidFill>
                <a:srgbClr val="0070C0"/>
              </a:solidFill>
              <a:latin typeface="Gramatika-Medium" panose="00000600000000000000" charset="0"/>
              <a:cs typeface="Times New Roman" panose="02020603050405020304" pitchFamily="18" charset="0"/>
            </a:endParaRPr>
          </a:p>
          <a:p>
            <a:pPr marL="285750" lvl="0" indent="-285750" fontAlgn="b">
              <a:buFont typeface="Wingdings" panose="05000000000000000000" pitchFamily="2" charset="2"/>
              <a:buChar char="ü"/>
              <a:defRPr/>
            </a:pPr>
            <a:endParaRPr lang="ru-RU" dirty="0">
              <a:solidFill>
                <a:srgbClr val="6A3233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34B6A689-B172-4D4C-B568-3FA5D77AED7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457" b="27339"/>
          <a:stretch/>
        </p:blipFill>
        <p:spPr>
          <a:xfrm>
            <a:off x="8596054" y="227247"/>
            <a:ext cx="3298387" cy="30435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FF1DDFB-E9EF-4B48-B623-BC6ABADE6F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02986" y="3465513"/>
            <a:ext cx="2409130" cy="32121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0111077-04E2-4F09-B2AB-AF338ADAA198}"/>
              </a:ext>
            </a:extLst>
          </p:cNvPr>
          <p:cNvSpPr/>
          <p:nvPr/>
        </p:nvSpPr>
        <p:spPr>
          <a:xfrm>
            <a:off x="297559" y="2255020"/>
            <a:ext cx="55931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">
              <a:defRPr/>
            </a:pPr>
            <a:r>
              <a:rPr lang="ru-RU" dirty="0">
                <a:latin typeface="Gramatika-Medium" panose="00000600000000000000" charset="0"/>
                <a:cs typeface="Times New Roman" panose="02020603050405020304" pitchFamily="18" charset="0"/>
              </a:rPr>
              <a:t>- установлены утепленные металлические двери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27784B6-9C16-4FB4-B97D-3B36CC23956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99"/>
          <a:stretch/>
        </p:blipFill>
        <p:spPr>
          <a:xfrm>
            <a:off x="1217735" y="3277311"/>
            <a:ext cx="3028718" cy="34023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FE41A0B5-2CC6-42E9-8001-38F16EDA065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5461" y="3738037"/>
            <a:ext cx="3556164" cy="2667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18066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Шеврон 26"/>
          <p:cNvSpPr/>
          <p:nvPr/>
        </p:nvSpPr>
        <p:spPr>
          <a:xfrm>
            <a:off x="7236328" y="-669563"/>
            <a:ext cx="3436780" cy="7527563"/>
          </a:xfrm>
          <a:prstGeom prst="chevron">
            <a:avLst>
              <a:gd name="adj" fmla="val 65143"/>
            </a:avLst>
          </a:prstGeom>
          <a:solidFill>
            <a:schemeClr val="bg1">
              <a:lumMod val="6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Шеврон 27"/>
          <p:cNvSpPr/>
          <p:nvPr/>
        </p:nvSpPr>
        <p:spPr>
          <a:xfrm>
            <a:off x="8165232" y="-152401"/>
            <a:ext cx="3643657" cy="7980684"/>
          </a:xfrm>
          <a:prstGeom prst="chevron">
            <a:avLst>
              <a:gd name="adj" fmla="val 65143"/>
            </a:avLst>
          </a:prstGeom>
          <a:solidFill>
            <a:schemeClr val="bg1">
              <a:lumMod val="9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Шеврон 28"/>
          <p:cNvSpPr/>
          <p:nvPr/>
        </p:nvSpPr>
        <p:spPr>
          <a:xfrm flipH="1">
            <a:off x="10529555" y="-1496291"/>
            <a:ext cx="2113919" cy="7680036"/>
          </a:xfrm>
          <a:prstGeom prst="chevron">
            <a:avLst>
              <a:gd name="adj" fmla="val 98962"/>
            </a:avLst>
          </a:prstGeom>
          <a:solidFill>
            <a:schemeClr val="bg1">
              <a:lumMod val="75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EDC60-8D42-4261-8BCF-EC910EA0E3AC}" type="slidenum">
              <a:rPr lang="ru-RU" smtClean="0"/>
              <a:pPr/>
              <a:t>48</a:t>
            </a:fld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428543" y="761876"/>
            <a:ext cx="7413522" cy="0"/>
          </a:xfrm>
          <a:prstGeom prst="line">
            <a:avLst/>
          </a:prstGeom>
          <a:ln w="31750">
            <a:gradFill>
              <a:gsLst>
                <a:gs pos="0">
                  <a:srgbClr val="FF0000"/>
                </a:gs>
                <a:gs pos="100000">
                  <a:srgbClr val="00B0F0"/>
                </a:gs>
              </a:gsLst>
              <a:lin ang="4200000" scaled="0"/>
            </a:gra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31414" y="328897"/>
            <a:ext cx="98152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Gramatika-Bold" panose="00000800000000000000" pitchFamily="2" charset="0"/>
              </a:rPr>
              <a:t>РАБОТА В ИЗБИРАТЕЛЬНОМ ОКРУГЕ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481" y="1271860"/>
            <a:ext cx="721831" cy="721831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EFE6853-C9B6-4389-BC46-E396AE16E0AF}"/>
              </a:ext>
            </a:extLst>
          </p:cNvPr>
          <p:cNvSpPr/>
          <p:nvPr/>
        </p:nvSpPr>
        <p:spPr>
          <a:xfrm>
            <a:off x="1078218" y="1265132"/>
            <a:ext cx="501778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u="sng" dirty="0">
              <a:ln/>
              <a:solidFill>
                <a:srgbClr val="5E0000"/>
              </a:solidFill>
              <a:latin typeface="Gramatika-Medium" panose="00000600000000000000" charset="0"/>
              <a:ea typeface="Microsoft Sans Serif" panose="020B060402020202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70C0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МБОУ «Школа № 154» </a:t>
            </a:r>
          </a:p>
          <a:p>
            <a:pPr algn="just"/>
            <a:r>
              <a:rPr lang="ru-RU" dirty="0">
                <a:latin typeface="Gramatika-Medium" panose="00000600000000000000" charset="0"/>
                <a:cs typeface="Times New Roman" panose="02020603050405020304" pitchFamily="18" charset="0"/>
              </a:rPr>
              <a:t>     ремонт в рекреации актового зала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dirty="0">
              <a:solidFill>
                <a:srgbClr val="0066CC"/>
              </a:solidFill>
              <a:latin typeface="Gramatika-Medium" panose="00000600000000000000" charset="0"/>
              <a:cs typeface="Times New Roman" panose="02020603050405020304" pitchFamily="18" charset="0"/>
            </a:endParaRPr>
          </a:p>
          <a:p>
            <a:pPr marL="720000" indent="-285750">
              <a:buFont typeface="Arial" panose="020B0604020202020204" pitchFamily="34" charset="0"/>
              <a:buChar char="•"/>
            </a:pPr>
            <a:r>
              <a:rPr lang="ru-RU" dirty="0">
                <a:latin typeface="Gramatika-Medium" panose="00000600000000000000" charset="0"/>
                <a:cs typeface="Times New Roman" panose="02020603050405020304" pitchFamily="18" charset="0"/>
              </a:rPr>
              <a:t>Замена окна</a:t>
            </a:r>
          </a:p>
          <a:p>
            <a:pPr marL="720000" indent="-285750">
              <a:buFont typeface="Arial" panose="020B0604020202020204" pitchFamily="34" charset="0"/>
              <a:buChar char="•"/>
            </a:pPr>
            <a:r>
              <a:rPr lang="ru-RU" dirty="0">
                <a:latin typeface="Gramatika-Medium" panose="00000600000000000000" charset="0"/>
                <a:cs typeface="Times New Roman" panose="02020603050405020304" pitchFamily="18" charset="0"/>
              </a:rPr>
              <a:t>Замена радиаторов отопления</a:t>
            </a:r>
          </a:p>
          <a:p>
            <a:pPr marL="720000" indent="-285750">
              <a:buFont typeface="Arial" panose="020B0604020202020204" pitchFamily="34" charset="0"/>
              <a:buChar char="•"/>
            </a:pPr>
            <a:r>
              <a:rPr lang="ru-RU" dirty="0">
                <a:latin typeface="Gramatika-Medium" panose="00000600000000000000" charset="0"/>
                <a:cs typeface="Times New Roman" panose="02020603050405020304" pitchFamily="18" charset="0"/>
              </a:rPr>
              <a:t>Покраска стен и потолка</a:t>
            </a:r>
          </a:p>
          <a:p>
            <a:pPr marL="720000" indent="-285750">
              <a:buFont typeface="Arial" panose="020B0604020202020204" pitchFamily="34" charset="0"/>
              <a:buChar char="•"/>
            </a:pPr>
            <a:r>
              <a:rPr lang="ru-RU" dirty="0">
                <a:latin typeface="Gramatika-Medium" panose="00000600000000000000" charset="0"/>
                <a:cs typeface="Times New Roman" panose="02020603050405020304" pitchFamily="18" charset="0"/>
              </a:rPr>
              <a:t>Установка потолочных светильников</a:t>
            </a:r>
            <a:endParaRPr lang="ru-RU" dirty="0">
              <a:solidFill>
                <a:srgbClr val="6A3233"/>
              </a:solidFill>
              <a:latin typeface="Gramatika-Medium" panose="00000600000000000000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B3A64A5-A374-4B74-839F-16F02BA886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4474" y="1023816"/>
            <a:ext cx="2490734" cy="31416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5E894D2-46B6-488F-97EC-A7D9004729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22313" y="1165749"/>
            <a:ext cx="3357180" cy="25178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F782ACC-B4B1-460F-A887-326859AFEEE1}"/>
              </a:ext>
            </a:extLst>
          </p:cNvPr>
          <p:cNvSpPr/>
          <p:nvPr/>
        </p:nvSpPr>
        <p:spPr>
          <a:xfrm>
            <a:off x="1078218" y="472190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>
                <a:solidFill>
                  <a:srgbClr val="0070C0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МБОУ «Школа № 34» </a:t>
            </a:r>
          </a:p>
          <a:p>
            <a:pPr algn="just"/>
            <a:r>
              <a:rPr lang="ru-RU" dirty="0">
                <a:latin typeface="Gramatika-Medium" panose="00000600000000000000" charset="0"/>
                <a:cs typeface="Times New Roman" panose="02020603050405020304" pitchFamily="18" charset="0"/>
              </a:rPr>
              <a:t>приобретен бензиновый снегоуборщик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78D39FBA-3561-4A87-9E39-4377D640C02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1959" r="9856"/>
          <a:stretch/>
        </p:blipFill>
        <p:spPr>
          <a:xfrm>
            <a:off x="6563001" y="4373995"/>
            <a:ext cx="2548139" cy="2172771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E44231C0-6824-4118-A382-4FFF4DAF9CD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21" b="18592"/>
          <a:stretch/>
        </p:blipFill>
        <p:spPr>
          <a:xfrm>
            <a:off x="9111140" y="3817556"/>
            <a:ext cx="2419799" cy="29972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AE901F4-6FC0-488F-87DB-A5A41A84B5C1}"/>
              </a:ext>
            </a:extLst>
          </p:cNvPr>
          <p:cNvSpPr/>
          <p:nvPr/>
        </p:nvSpPr>
        <p:spPr>
          <a:xfrm>
            <a:off x="666269" y="925116"/>
            <a:ext cx="36824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Gramatika-Medium" panose="00000600000000000000" charset="0"/>
              </a:rPr>
              <a:t>Образовательные учреждения:</a:t>
            </a:r>
            <a:endParaRPr lang="ru-RU" dirty="0">
              <a:solidFill>
                <a:srgbClr val="0070C0"/>
              </a:solidFill>
              <a:latin typeface="Gramatika-Medium" panose="000006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460403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EDC60-8D42-4261-8BCF-EC910EA0E3AC}" type="slidenum">
              <a:rPr lang="ru-RU" smtClean="0">
                <a:solidFill>
                  <a:srgbClr val="5FCBEF"/>
                </a:solidFill>
              </a:rPr>
              <a:pPr/>
              <a:t>49</a:t>
            </a:fld>
            <a:endParaRPr lang="ru-RU">
              <a:solidFill>
                <a:srgbClr val="5FCBEF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FF4AE0C-55CC-4340-95E2-6B4C331BEDD4}"/>
              </a:ext>
            </a:extLst>
          </p:cNvPr>
          <p:cNvSpPr/>
          <p:nvPr/>
        </p:nvSpPr>
        <p:spPr>
          <a:xfrm>
            <a:off x="428543" y="1466960"/>
            <a:ext cx="701006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i="1" u="sng" dirty="0">
              <a:ln/>
              <a:solidFill>
                <a:srgbClr val="5E0000"/>
              </a:solidFill>
              <a:latin typeface="Gramatika-Medium" panose="00000600000000000000" charset="0"/>
              <a:ea typeface="Microsoft Sans Serif" panose="020B060402020202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66CC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МБОУ "Школа № 89" (</a:t>
            </a:r>
            <a:r>
              <a:rPr lang="ru-RU" dirty="0" err="1">
                <a:solidFill>
                  <a:srgbClr val="0066CC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с.п.Кудьма</a:t>
            </a:r>
            <a:r>
              <a:rPr lang="ru-RU" dirty="0">
                <a:solidFill>
                  <a:srgbClr val="0066CC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66CC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ул.Пушкина</a:t>
            </a:r>
            <a:r>
              <a:rPr lang="ru-RU" dirty="0">
                <a:solidFill>
                  <a:srgbClr val="0066CC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, д.19а)</a:t>
            </a:r>
            <a:br>
              <a:rPr lang="ru-RU" dirty="0">
                <a:latin typeface="Gramatika-Medium" panose="00000600000000000000" charset="0"/>
                <a:cs typeface="Times New Roman" panose="02020603050405020304" pitchFamily="18" charset="0"/>
              </a:rPr>
            </a:br>
            <a:r>
              <a:rPr lang="ru-RU" dirty="0">
                <a:latin typeface="Gramatika-Medium" panose="00000600000000000000" charset="0"/>
                <a:cs typeface="Times New Roman" panose="02020603050405020304" pitchFamily="18" charset="0"/>
              </a:rPr>
              <a:t>ремонт ливневой канализации;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dirty="0">
              <a:latin typeface="Gramatika-Medium" panose="00000600000000000000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66CC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МБОУ "Школа № 174"  (Щербинки-1, д.30)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Gramatika-Medium" panose="00000600000000000000" charset="0"/>
                <a:cs typeface="Times New Roman" panose="02020603050405020304" pitchFamily="18" charset="0"/>
              </a:rPr>
              <a:t>замена окон ПВХ</a:t>
            </a:r>
            <a:r>
              <a:rPr lang="ru-RU" dirty="0">
                <a:solidFill>
                  <a:srgbClr val="0066CC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Gramatika-Medium" panose="00000600000000000000" charset="0"/>
                <a:cs typeface="Times New Roman" panose="02020603050405020304" pitchFamily="18" charset="0"/>
              </a:rPr>
              <a:t>ремонт ветхой электропроводки;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>
              <a:ln/>
              <a:latin typeface="Gramatika-Medium" panose="00000600000000000000" charset="0"/>
              <a:ea typeface="Microsoft Sans Serif" panose="020B06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70C0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МАОУ «Школа № 131»   </a:t>
            </a:r>
          </a:p>
          <a:p>
            <a:r>
              <a:rPr lang="ru-RU" dirty="0">
                <a:latin typeface="Gramatika-Medium" panose="00000600000000000000" charset="0"/>
                <a:cs typeface="Times New Roman" panose="02020603050405020304" pitchFamily="18" charset="0"/>
              </a:rPr>
              <a:t>установлен двухполосный монитор;</a:t>
            </a:r>
          </a:p>
          <a:p>
            <a:endParaRPr lang="ru-RU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66CC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МБОУ ДО "Спортивная школа "Радий" </a:t>
            </a:r>
            <a:r>
              <a:rPr lang="ru-RU" dirty="0">
                <a:latin typeface="Gramatika-Medium" panose="00000600000000000000" charset="0"/>
                <a:cs typeface="Times New Roman" panose="02020603050405020304" pitchFamily="18" charset="0"/>
              </a:rPr>
              <a:t>на приобретение футбольных мячей</a:t>
            </a:r>
            <a:endParaRPr lang="ru-RU" dirty="0">
              <a:solidFill>
                <a:srgbClr val="0070C0"/>
              </a:solidFill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>
              <a:ln/>
              <a:latin typeface="+mj-lt"/>
              <a:ea typeface="Microsoft Sans Serif" panose="020B06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>
              <a:ln/>
              <a:latin typeface="+mj-lt"/>
              <a:ea typeface="Microsoft Sans Serif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9E9428A-C7ED-484C-A5BF-A359D539EC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6961"/>
          <a:stretch/>
        </p:blipFill>
        <p:spPr>
          <a:xfrm>
            <a:off x="7697604" y="846542"/>
            <a:ext cx="4325998" cy="2369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6396B66-A840-46DC-A464-C31531ED47AC}"/>
              </a:ext>
            </a:extLst>
          </p:cNvPr>
          <p:cNvSpPr/>
          <p:nvPr/>
        </p:nvSpPr>
        <p:spPr>
          <a:xfrm>
            <a:off x="331414" y="328897"/>
            <a:ext cx="98152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Gramatika-Bold" panose="00000800000000000000" pitchFamily="2" charset="0"/>
              </a:rPr>
              <a:t>РАБОТА В ИЗБИРАТЕЛЬНОМ ОКРУГЕ</a:t>
            </a: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63986E89-D044-45DA-BBF5-73D5F1233790}"/>
              </a:ext>
            </a:extLst>
          </p:cNvPr>
          <p:cNvCxnSpPr/>
          <p:nvPr/>
        </p:nvCxnSpPr>
        <p:spPr>
          <a:xfrm flipV="1">
            <a:off x="428543" y="761876"/>
            <a:ext cx="7413522" cy="0"/>
          </a:xfrm>
          <a:prstGeom prst="line">
            <a:avLst/>
          </a:prstGeom>
          <a:ln w="31750">
            <a:gradFill>
              <a:gsLst>
                <a:gs pos="0">
                  <a:srgbClr val="FF0000"/>
                </a:gs>
                <a:gs pos="100000">
                  <a:srgbClr val="00B0F0"/>
                </a:gs>
              </a:gsLst>
              <a:lin ang="4200000" scaled="0"/>
            </a:gra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4EB901C-315A-4359-8483-B7432C5C89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9" b="20952"/>
          <a:stretch/>
        </p:blipFill>
        <p:spPr>
          <a:xfrm>
            <a:off x="7697603" y="3732519"/>
            <a:ext cx="4325997" cy="26336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1319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5" name="Двойные круглые скобки 34"/>
          <p:cNvSpPr/>
          <p:nvPr/>
        </p:nvSpPr>
        <p:spPr bwMode="auto">
          <a:xfrm>
            <a:off x="248473" y="1967594"/>
            <a:ext cx="9634711" cy="3408266"/>
          </a:xfrm>
          <a:prstGeom prst="bracketPair">
            <a:avLst>
              <a:gd name="adj" fmla="val 14247"/>
            </a:avLst>
          </a:prstGeom>
          <a:ln w="63500">
            <a:gradFill>
              <a:gsLst>
                <a:gs pos="0">
                  <a:srgbClr val="FF0000"/>
                </a:gs>
                <a:gs pos="100000">
                  <a:srgbClr val="00B0F0"/>
                </a:gs>
              </a:gsLst>
              <a:lin ang="5400000" scaled="1"/>
            </a:gra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8841659" y="3934110"/>
            <a:ext cx="3412597" cy="2923890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 bwMode="auto">
          <a:xfrm>
            <a:off x="7672589" y="-848581"/>
            <a:ext cx="5407146" cy="9324574"/>
            <a:chOff x="7236328" y="-1496291"/>
            <a:chExt cx="5407146" cy="9324574"/>
          </a:xfrm>
        </p:grpSpPr>
        <p:sp>
          <p:nvSpPr>
            <p:cNvPr id="16" name="Шеврон 15"/>
            <p:cNvSpPr/>
            <p:nvPr/>
          </p:nvSpPr>
          <p:spPr bwMode="auto">
            <a:xfrm>
              <a:off x="7236328" y="-669563"/>
              <a:ext cx="3436779" cy="7527563"/>
            </a:xfrm>
            <a:prstGeom prst="chevron">
              <a:avLst>
                <a:gd name="adj" fmla="val 65143"/>
              </a:avLst>
            </a:prstGeom>
            <a:solidFill>
              <a:schemeClr val="bg1">
                <a:lumMod val="65000"/>
                <a:alpha val="49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7" name="Шеврон 16"/>
            <p:cNvSpPr/>
            <p:nvPr/>
          </p:nvSpPr>
          <p:spPr bwMode="auto">
            <a:xfrm>
              <a:off x="8165232" y="-152401"/>
              <a:ext cx="3643656" cy="7980684"/>
            </a:xfrm>
            <a:prstGeom prst="chevron">
              <a:avLst>
                <a:gd name="adj" fmla="val 65143"/>
              </a:avLst>
            </a:prstGeom>
            <a:solidFill>
              <a:schemeClr val="bg1">
                <a:lumMod val="95000"/>
                <a:alpha val="49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8" name="Шеврон 17"/>
            <p:cNvSpPr/>
            <p:nvPr/>
          </p:nvSpPr>
          <p:spPr bwMode="auto">
            <a:xfrm flipH="1">
              <a:off x="10529555" y="-1496291"/>
              <a:ext cx="2113919" cy="7680035"/>
            </a:xfrm>
            <a:prstGeom prst="chevron">
              <a:avLst>
                <a:gd name="adj" fmla="val 98962"/>
              </a:avLst>
            </a:prstGeom>
            <a:solidFill>
              <a:schemeClr val="bg1">
                <a:lumMod val="75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</p:grp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975889" y="151286"/>
            <a:ext cx="704478" cy="89556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9830773" y="151286"/>
            <a:ext cx="943901" cy="943901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 bwMode="auto">
          <a:xfrm>
            <a:off x="1388390" y="1188977"/>
            <a:ext cx="108036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000" dirty="0">
                <a:latin typeface="+mj-lt"/>
              </a:rPr>
              <a:t>Реализация масштабных проектов</a:t>
            </a:r>
            <a:endParaRPr sz="2000" dirty="0"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590440" y="2227436"/>
            <a:ext cx="93318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000" b="0" i="0" dirty="0">
                <a:solidFill>
                  <a:srgbClr val="0070C0"/>
                </a:solidFill>
                <a:effectLst/>
                <a:latin typeface="+mj-lt"/>
              </a:rPr>
              <a:t>«Город здоровья» </a:t>
            </a:r>
            <a:r>
              <a:rPr lang="ru-RU" b="0" i="0" dirty="0">
                <a:solidFill>
                  <a:srgbClr val="0F1115"/>
                </a:solidFill>
                <a:effectLst/>
              </a:rPr>
              <a:t>- Объединение больницы им. Семашко и онкодиспансера</a:t>
            </a:r>
            <a:endParaRPr lang="ru-RU" dirty="0"/>
          </a:p>
        </p:txBody>
      </p:sp>
      <p:sp>
        <p:nvSpPr>
          <p:cNvPr id="30" name="TextBox 29"/>
          <p:cNvSpPr txBox="1"/>
          <p:nvPr/>
        </p:nvSpPr>
        <p:spPr bwMode="auto">
          <a:xfrm>
            <a:off x="591046" y="2910781"/>
            <a:ext cx="937037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000" b="0" i="0" dirty="0">
                <a:solidFill>
                  <a:srgbClr val="0070C0"/>
                </a:solidFill>
                <a:effectLst/>
                <a:latin typeface="+mj-lt"/>
              </a:rPr>
              <a:t>«Квартал здоровья» </a:t>
            </a:r>
            <a:r>
              <a:rPr lang="ru-RU" b="0" i="0" dirty="0">
                <a:solidFill>
                  <a:srgbClr val="0F1115"/>
                </a:solidFill>
                <a:effectLst/>
              </a:rPr>
              <a:t>- Объединение областной детской больницы и СККБ им. Королева.</a:t>
            </a:r>
            <a:r>
              <a:rPr lang="ru-RU" dirty="0">
                <a:solidFill>
                  <a:srgbClr val="0F1115"/>
                </a:solidFill>
              </a:rPr>
              <a:t> </a:t>
            </a:r>
            <a:r>
              <a:rPr lang="ru-RU" b="0" i="0" dirty="0">
                <a:solidFill>
                  <a:srgbClr val="0F1115"/>
                </a:solidFill>
                <a:effectLst/>
              </a:rPr>
              <a:t>Увеличение операционной активности на</a:t>
            </a:r>
            <a:r>
              <a:rPr lang="ru-RU" b="0" i="0" dirty="0">
                <a:solidFill>
                  <a:srgbClr val="0070C0"/>
                </a:solidFill>
                <a:effectLst/>
              </a:rPr>
              <a:t> </a:t>
            </a:r>
            <a:r>
              <a:rPr lang="ru-RU" i="0" dirty="0">
                <a:solidFill>
                  <a:srgbClr val="0070C0"/>
                </a:solidFill>
                <a:effectLst/>
                <a:latin typeface="+mj-lt"/>
              </a:rPr>
              <a:t>20%.</a:t>
            </a:r>
            <a:endParaRPr lang="ru-RU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32" name="TextBox 31"/>
          <p:cNvSpPr txBox="1"/>
          <p:nvPr/>
        </p:nvSpPr>
        <p:spPr bwMode="auto">
          <a:xfrm>
            <a:off x="592874" y="3867755"/>
            <a:ext cx="944678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000" dirty="0">
                <a:solidFill>
                  <a:srgbClr val="0070C0"/>
                </a:solidFill>
                <a:latin typeface="+mj-lt"/>
              </a:rPr>
              <a:t>«Семейный квартал»</a:t>
            </a:r>
            <a:r>
              <a:rPr lang="ru-RU" b="0" i="0" dirty="0">
                <a:solidFill>
                  <a:srgbClr val="0070C0"/>
                </a:solidFill>
                <a:effectLst/>
              </a:rPr>
              <a:t> </a:t>
            </a:r>
            <a:r>
              <a:rPr lang="ru-RU" b="0" i="0" dirty="0">
                <a:solidFill>
                  <a:srgbClr val="0F1115"/>
                </a:solidFill>
                <a:effectLst/>
              </a:rPr>
              <a:t>- Строительство </a:t>
            </a:r>
            <a:r>
              <a:rPr lang="ru-RU" i="0" dirty="0">
                <a:solidFill>
                  <a:srgbClr val="0F1115"/>
                </a:solidFill>
                <a:effectLst/>
              </a:rPr>
              <a:t>первого государственного </a:t>
            </a:r>
          </a:p>
          <a:p>
            <a:pPr>
              <a:defRPr/>
            </a:pPr>
            <a:r>
              <a:rPr lang="ru-RU" i="0" dirty="0">
                <a:solidFill>
                  <a:srgbClr val="0F1115"/>
                </a:solidFill>
                <a:effectLst/>
              </a:rPr>
              <a:t>Центра ЭКО на базе </a:t>
            </a:r>
            <a:r>
              <a:rPr lang="ru-RU" dirty="0"/>
              <a:t>городской больницы № 30, родильного дома № 5, </a:t>
            </a:r>
          </a:p>
          <a:p>
            <a:pPr>
              <a:defRPr/>
            </a:pPr>
            <a:r>
              <a:rPr lang="ru-RU" dirty="0"/>
              <a:t>детской городской больницы № 27 и городской поликлиники № 17 </a:t>
            </a:r>
          </a:p>
          <a:p>
            <a:pPr>
              <a:defRPr/>
            </a:pPr>
            <a:r>
              <a:rPr lang="ru-RU" dirty="0"/>
              <a:t>Московского района.</a:t>
            </a:r>
          </a:p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E0EDC60-8D42-4261-8BCF-EC910EA0E3AC}" type="slidenum">
              <a:rPr lang="ru-RU"/>
              <a:t>5</a:t>
            </a:fld>
            <a:endParaRPr lang="ru-RU"/>
          </a:p>
        </p:txBody>
      </p:sp>
      <p:grpSp>
        <p:nvGrpSpPr>
          <p:cNvPr id="36" name="Группа 35"/>
          <p:cNvGrpSpPr/>
          <p:nvPr/>
        </p:nvGrpSpPr>
        <p:grpSpPr bwMode="auto">
          <a:xfrm>
            <a:off x="823412" y="1137392"/>
            <a:ext cx="313040" cy="313040"/>
            <a:chOff x="550049" y="1068773"/>
            <a:chExt cx="313040" cy="313040"/>
          </a:xfrm>
        </p:grpSpPr>
        <p:sp>
          <p:nvSpPr>
            <p:cNvPr id="43" name="Овал 42"/>
            <p:cNvSpPr/>
            <p:nvPr/>
          </p:nvSpPr>
          <p:spPr bwMode="auto">
            <a:xfrm flipH="1" flipV="1">
              <a:off x="560127" y="1191699"/>
              <a:ext cx="129553" cy="129553"/>
            </a:xfrm>
            <a:prstGeom prst="ellipse">
              <a:avLst/>
            </a:prstGeom>
            <a:solidFill>
              <a:srgbClr val="00B0F0"/>
            </a:solidFill>
            <a:ln w="57150" cap="rnd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4" name="Овал 43"/>
            <p:cNvSpPr/>
            <p:nvPr/>
          </p:nvSpPr>
          <p:spPr bwMode="auto">
            <a:xfrm flipH="1" flipV="1">
              <a:off x="732873" y="1202245"/>
              <a:ext cx="129553" cy="129553"/>
            </a:xfrm>
            <a:prstGeom prst="ellipse">
              <a:avLst/>
            </a:prstGeom>
            <a:solidFill>
              <a:srgbClr val="FF0000"/>
            </a:solidFill>
            <a:ln w="57150" cap="rnd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45" name="Рисунок 44"/>
            <p:cNvPicPr>
              <a:picLocks noChangeAspect="1"/>
            </p:cNvPicPr>
            <p:nvPr/>
          </p:nvPicPr>
          <p:blipFill>
            <a:blip r:embed="rId5"/>
            <a:stretch/>
          </p:blipFill>
          <p:spPr bwMode="auto">
            <a:xfrm flipH="1" flipV="1">
              <a:off x="550049" y="1068773"/>
              <a:ext cx="313040" cy="313040"/>
            </a:xfrm>
            <a:prstGeom prst="rect">
              <a:avLst/>
            </a:prstGeom>
          </p:spPr>
        </p:pic>
      </p:grpSp>
      <p:sp>
        <p:nvSpPr>
          <p:cNvPr id="34" name="TextBox 33"/>
          <p:cNvSpPr txBox="1"/>
          <p:nvPr/>
        </p:nvSpPr>
        <p:spPr bwMode="auto">
          <a:xfrm>
            <a:off x="248473" y="200119"/>
            <a:ext cx="93762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ru-RU" sz="1600" dirty="0">
                <a:latin typeface="+mj-lt"/>
              </a:rPr>
              <a:t>ЗДРАВООХРАНЕНИЕ </a:t>
            </a:r>
            <a:r>
              <a:rPr lang="ru-RU" sz="1000" dirty="0"/>
              <a:t> ОБРАЗОВАНИЕ  СОЦИАЛЬНАЯ ПОЛИТИКА  МОЛОДЕЖНАЯ ПОЛИТИКА  ЖИЛИЩНАЯ ПОЛИТИКА И БЛАГОУСТРОЙСТВО  СПОРТ  ЭКОЛОГИЯ И ОКРУЖАЮЩАЯ СРЕДА  КУЛЬТУРА И ТУРИЗМ  СВЯЗЬ  ЭКОНОМИКА  ДОРОГИ, ТРАНСПОРТ, ИНФРАСТРУКТУРА  КОМПЛЕКСНОЕ РАЗВИТИЕ СЕЛЬСКИХ ТЕРРИТОРИЙ</a:t>
            </a:r>
          </a:p>
        </p:txBody>
      </p:sp>
    </p:spTree>
    <p:extLst>
      <p:ext uri="{BB962C8B-B14F-4D97-AF65-F5344CB8AC3E}">
        <p14:creationId xmlns:p14="http://schemas.microsoft.com/office/powerpoint/2010/main" val="426196776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Шеврон 26"/>
          <p:cNvSpPr/>
          <p:nvPr/>
        </p:nvSpPr>
        <p:spPr>
          <a:xfrm>
            <a:off x="7236328" y="-669563"/>
            <a:ext cx="3436780" cy="7527563"/>
          </a:xfrm>
          <a:prstGeom prst="chevron">
            <a:avLst>
              <a:gd name="adj" fmla="val 65143"/>
            </a:avLst>
          </a:prstGeom>
          <a:solidFill>
            <a:schemeClr val="bg1">
              <a:lumMod val="6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Шеврон 27"/>
          <p:cNvSpPr/>
          <p:nvPr/>
        </p:nvSpPr>
        <p:spPr>
          <a:xfrm>
            <a:off x="8165232" y="-152401"/>
            <a:ext cx="3643657" cy="7980684"/>
          </a:xfrm>
          <a:prstGeom prst="chevron">
            <a:avLst>
              <a:gd name="adj" fmla="val 65143"/>
            </a:avLst>
          </a:prstGeom>
          <a:solidFill>
            <a:schemeClr val="bg1">
              <a:lumMod val="9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Шеврон 28"/>
          <p:cNvSpPr/>
          <p:nvPr/>
        </p:nvSpPr>
        <p:spPr>
          <a:xfrm flipH="1">
            <a:off x="10529555" y="-1496291"/>
            <a:ext cx="2113919" cy="7680036"/>
          </a:xfrm>
          <a:prstGeom prst="chevron">
            <a:avLst>
              <a:gd name="adj" fmla="val 98962"/>
            </a:avLst>
          </a:prstGeom>
          <a:solidFill>
            <a:schemeClr val="bg1">
              <a:lumMod val="75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EDC60-8D42-4261-8BCF-EC910EA0E3AC}" type="slidenum">
              <a:rPr lang="ru-RU" smtClean="0"/>
              <a:pPr/>
              <a:t>50</a:t>
            </a:fld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428543" y="761876"/>
            <a:ext cx="7413522" cy="0"/>
          </a:xfrm>
          <a:prstGeom prst="line">
            <a:avLst/>
          </a:prstGeom>
          <a:ln w="31750">
            <a:gradFill>
              <a:gsLst>
                <a:gs pos="0">
                  <a:srgbClr val="FF0000"/>
                </a:gs>
                <a:gs pos="100000">
                  <a:srgbClr val="00B0F0"/>
                </a:gs>
              </a:gsLst>
              <a:lin ang="4200000" scaled="0"/>
            </a:gra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31414" y="328897"/>
            <a:ext cx="98152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Gramatika-Bold" panose="00000800000000000000" pitchFamily="2" charset="0"/>
              </a:rPr>
              <a:t>РАБОТА В ИЗБИРАТЕЛЬНОМ ОКРУГЕ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02" y="865222"/>
            <a:ext cx="721831" cy="721831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EFE6853-C9B6-4389-BC46-E396AE16E0AF}"/>
              </a:ext>
            </a:extLst>
          </p:cNvPr>
          <p:cNvSpPr/>
          <p:nvPr/>
        </p:nvSpPr>
        <p:spPr>
          <a:xfrm>
            <a:off x="293547" y="1443395"/>
            <a:ext cx="5017782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u="sng" dirty="0">
              <a:ln/>
              <a:solidFill>
                <a:srgbClr val="5E0000"/>
              </a:solidFill>
              <a:latin typeface="Gramatika-Medium" panose="00000600000000000000" charset="0"/>
              <a:ea typeface="Microsoft Sans Serif" panose="020B06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70C0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МБУ ДО ДЮЦ «Контакт»  </a:t>
            </a:r>
          </a:p>
          <a:p>
            <a:r>
              <a:rPr lang="ru-RU" dirty="0">
                <a:latin typeface="Gramatika-Medium" panose="00000600000000000000" charset="0"/>
                <a:cs typeface="Times New Roman" panose="02020603050405020304" pitchFamily="18" charset="0"/>
              </a:rPr>
              <a:t>приобретение и установка пластиковых окон в подразделениях</a:t>
            </a:r>
            <a:endParaRPr lang="en-US" dirty="0">
              <a:latin typeface="Gramatika-Medium" panose="00000600000000000000" charset="0"/>
              <a:cs typeface="Times New Roman" panose="02020603050405020304" pitchFamily="18" charset="0"/>
            </a:endParaRPr>
          </a:p>
          <a:p>
            <a:pPr marL="434250"/>
            <a:endParaRPr lang="ru-RU" dirty="0">
              <a:solidFill>
                <a:srgbClr val="6A3233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8B44B5D-4B75-4EF9-A6AB-E766E5D40E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8701" y="2405255"/>
            <a:ext cx="3599394" cy="25227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CAA50D2-C56B-45D6-A277-A438F2404B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53480" y="438072"/>
            <a:ext cx="3425385" cy="20106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2ADF3C7B-5747-4D4E-83FD-2DC5D03A86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3840" y="3141615"/>
            <a:ext cx="4354889" cy="25443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EF42C55C-5CED-4BF1-9D90-2C8C2280FEB0}"/>
              </a:ext>
            </a:extLst>
          </p:cNvPr>
          <p:cNvSpPr/>
          <p:nvPr/>
        </p:nvSpPr>
        <p:spPr>
          <a:xfrm>
            <a:off x="6366406" y="5195412"/>
            <a:ext cx="53987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u="sng" dirty="0">
              <a:ln/>
              <a:solidFill>
                <a:srgbClr val="5E0000"/>
              </a:solidFill>
              <a:latin typeface="Gramatika-Medium" panose="00000600000000000000" charset="0"/>
              <a:ea typeface="Microsoft Sans Serif" panose="020B06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Gramatika-Medium" panose="00000600000000000000" charset="0"/>
                <a:cs typeface="Times New Roman" panose="02020603050405020304" pitchFamily="18" charset="0"/>
              </a:rPr>
              <a:t>Организация праздничных мероприятий, приобретение подарков для детей из  учреждений дополнительного образования</a:t>
            </a:r>
            <a:endParaRPr lang="en-US" dirty="0">
              <a:latin typeface="Gramatika-Medium" panose="00000600000000000000" charset="0"/>
              <a:cs typeface="Times New Roman" panose="02020603050405020304" pitchFamily="18" charset="0"/>
            </a:endParaRPr>
          </a:p>
          <a:p>
            <a:pPr marL="434250"/>
            <a:endParaRPr lang="ru-RU" dirty="0">
              <a:solidFill>
                <a:srgbClr val="6A3233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112353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Шеврон 26"/>
          <p:cNvSpPr/>
          <p:nvPr/>
        </p:nvSpPr>
        <p:spPr>
          <a:xfrm>
            <a:off x="7236328" y="-669563"/>
            <a:ext cx="3436780" cy="7527563"/>
          </a:xfrm>
          <a:prstGeom prst="chevron">
            <a:avLst>
              <a:gd name="adj" fmla="val 65143"/>
            </a:avLst>
          </a:prstGeom>
          <a:solidFill>
            <a:schemeClr val="bg1">
              <a:lumMod val="6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Шеврон 27"/>
          <p:cNvSpPr/>
          <p:nvPr/>
        </p:nvSpPr>
        <p:spPr>
          <a:xfrm>
            <a:off x="8165232" y="-152401"/>
            <a:ext cx="3643657" cy="7980684"/>
          </a:xfrm>
          <a:prstGeom prst="chevron">
            <a:avLst>
              <a:gd name="adj" fmla="val 65143"/>
            </a:avLst>
          </a:prstGeom>
          <a:solidFill>
            <a:schemeClr val="bg1">
              <a:lumMod val="9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Шеврон 28"/>
          <p:cNvSpPr/>
          <p:nvPr/>
        </p:nvSpPr>
        <p:spPr>
          <a:xfrm flipH="1">
            <a:off x="10529555" y="-1496291"/>
            <a:ext cx="2113919" cy="7680036"/>
          </a:xfrm>
          <a:prstGeom prst="chevron">
            <a:avLst>
              <a:gd name="adj" fmla="val 98962"/>
            </a:avLst>
          </a:prstGeom>
          <a:solidFill>
            <a:schemeClr val="bg1">
              <a:lumMod val="75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5015" y="141572"/>
            <a:ext cx="704478" cy="895567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5108" y="141572"/>
            <a:ext cx="943901" cy="943901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EDC60-8D42-4261-8BCF-EC910EA0E3AC}" type="slidenum">
              <a:rPr lang="ru-RU" smtClean="0"/>
              <a:pPr/>
              <a:t>51</a:t>
            </a:fld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428543" y="761876"/>
            <a:ext cx="7413522" cy="0"/>
          </a:xfrm>
          <a:prstGeom prst="line">
            <a:avLst/>
          </a:prstGeom>
          <a:ln w="31750">
            <a:gradFill>
              <a:gsLst>
                <a:gs pos="0">
                  <a:srgbClr val="FF0000"/>
                </a:gs>
                <a:gs pos="100000">
                  <a:srgbClr val="00B0F0"/>
                </a:gs>
              </a:gsLst>
              <a:lin ang="4200000" scaled="0"/>
            </a:gra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31414" y="328897"/>
            <a:ext cx="98152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Gramatika-Bold" panose="00000800000000000000" pitchFamily="2" charset="0"/>
              </a:rPr>
              <a:t>РАБОТА В ИЗБИРАТЕЛЬНОМ ОКРУГЕ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02" y="865222"/>
            <a:ext cx="721831" cy="721831"/>
          </a:xfrm>
          <a:prstGeom prst="rect">
            <a:avLst/>
          </a:prstGeom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52330349-9C93-4F82-ADF7-AE8B131FB049}"/>
              </a:ext>
            </a:extLst>
          </p:cNvPr>
          <p:cNvSpPr/>
          <p:nvPr/>
        </p:nvSpPr>
        <p:spPr>
          <a:xfrm>
            <a:off x="875052" y="1194856"/>
            <a:ext cx="77355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70C0"/>
                </a:solidFill>
                <a:latin typeface="Gramatika-Medium" panose="00000600000000000000" charset="0"/>
                <a:ea typeface="Times New Roman" panose="02020603050405020304" pitchFamily="18" charset="0"/>
              </a:rPr>
              <a:t>МБУ ДО ЦРТ «Созвездие»  приобретено: </a:t>
            </a:r>
            <a:endParaRPr lang="ru-RU" dirty="0">
              <a:latin typeface="Gramatika-Medium" panose="00000600000000000000" charset="0"/>
              <a:ea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dirty="0">
                <a:latin typeface="Gramatika-Medium" panose="00000600000000000000" charset="0"/>
                <a:ea typeface="Times New Roman" panose="02020603050405020304" pitchFamily="18" charset="0"/>
              </a:rPr>
              <a:t>напольное покрытие;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Gramatika-Medium" panose="00000600000000000000" charset="0"/>
              </a:rPr>
              <a:t>оборудование для звукозаписывающей студии 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Gramatika-Medium" panose="00000600000000000000" charset="0"/>
                <a:cs typeface="Times New Roman" panose="02020603050405020304" pitchFamily="18" charset="0"/>
              </a:rPr>
              <a:t>мультимедийное оборудование для детской </a:t>
            </a:r>
            <a:r>
              <a:rPr lang="ru-RU" dirty="0" err="1">
                <a:latin typeface="Gramatika-Medium" panose="00000600000000000000" charset="0"/>
                <a:cs typeface="Times New Roman" panose="02020603050405020304" pitchFamily="18" charset="0"/>
              </a:rPr>
              <a:t>медиастудии</a:t>
            </a:r>
            <a:endParaRPr lang="ru-RU" dirty="0">
              <a:ln/>
              <a:latin typeface="Gramatika-Medium" panose="00000600000000000000" charset="0"/>
              <a:ea typeface="Microsoft Sans Serif" panose="020B06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ru-RU" b="1" dirty="0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324BEE8D-B6D6-45E7-9609-9B0855BCB96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0" t="12039" r="9381" b="12233"/>
          <a:stretch/>
        </p:blipFill>
        <p:spPr>
          <a:xfrm>
            <a:off x="8567168" y="1307724"/>
            <a:ext cx="3498490" cy="25544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E075DC9A-5689-41C8-A917-D2D1B32E88D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003" y="4058197"/>
            <a:ext cx="3540987" cy="26557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CB30712A-930D-4B3D-AB9B-86476F08E9E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15"/>
          <a:stretch/>
        </p:blipFill>
        <p:spPr>
          <a:xfrm>
            <a:off x="162697" y="3023638"/>
            <a:ext cx="5241646" cy="31601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65B956DD-C4ED-4D6E-ABAC-94CA2737370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8103" y="3013531"/>
            <a:ext cx="2775305" cy="37004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3909078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Шеврон 26"/>
          <p:cNvSpPr/>
          <p:nvPr/>
        </p:nvSpPr>
        <p:spPr>
          <a:xfrm>
            <a:off x="7236328" y="-669563"/>
            <a:ext cx="3436780" cy="7527563"/>
          </a:xfrm>
          <a:prstGeom prst="chevron">
            <a:avLst>
              <a:gd name="adj" fmla="val 65143"/>
            </a:avLst>
          </a:prstGeom>
          <a:solidFill>
            <a:schemeClr val="bg1">
              <a:lumMod val="6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Шеврон 27"/>
          <p:cNvSpPr/>
          <p:nvPr/>
        </p:nvSpPr>
        <p:spPr>
          <a:xfrm>
            <a:off x="8165232" y="-152401"/>
            <a:ext cx="3643657" cy="7980684"/>
          </a:xfrm>
          <a:prstGeom prst="chevron">
            <a:avLst>
              <a:gd name="adj" fmla="val 65143"/>
            </a:avLst>
          </a:prstGeom>
          <a:solidFill>
            <a:schemeClr val="bg1">
              <a:lumMod val="9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Шеврон 28"/>
          <p:cNvSpPr/>
          <p:nvPr/>
        </p:nvSpPr>
        <p:spPr>
          <a:xfrm flipH="1">
            <a:off x="10529555" y="-1496291"/>
            <a:ext cx="2113919" cy="7680036"/>
          </a:xfrm>
          <a:prstGeom prst="chevron">
            <a:avLst>
              <a:gd name="adj" fmla="val 98962"/>
            </a:avLst>
          </a:prstGeom>
          <a:solidFill>
            <a:schemeClr val="bg1">
              <a:lumMod val="75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EDC60-8D42-4261-8BCF-EC910EA0E3AC}" type="slidenum">
              <a:rPr lang="ru-RU" smtClean="0"/>
              <a:pPr/>
              <a:t>52</a:t>
            </a:fld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428543" y="761876"/>
            <a:ext cx="7413522" cy="0"/>
          </a:xfrm>
          <a:prstGeom prst="line">
            <a:avLst/>
          </a:prstGeom>
          <a:ln w="31750">
            <a:gradFill>
              <a:gsLst>
                <a:gs pos="0">
                  <a:srgbClr val="FF0000"/>
                </a:gs>
                <a:gs pos="100000">
                  <a:srgbClr val="00B0F0"/>
                </a:gs>
              </a:gsLst>
              <a:lin ang="4200000" scaled="0"/>
            </a:gra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31414" y="328897"/>
            <a:ext cx="98152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Gramatika-Bold" panose="00000800000000000000" pitchFamily="2" charset="0"/>
              </a:rPr>
              <a:t>РАБОТА В ИЗБИРАТЕЛЬНОМ ОКРУГЕ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02" y="865222"/>
            <a:ext cx="721831" cy="721831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F782ACC-B4B1-460F-A887-326859AFEEE1}"/>
              </a:ext>
            </a:extLst>
          </p:cNvPr>
          <p:cNvSpPr/>
          <p:nvPr/>
        </p:nvSpPr>
        <p:spPr>
          <a:xfrm>
            <a:off x="200472" y="1848807"/>
            <a:ext cx="51845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МКУК «Централизованная </a:t>
            </a:r>
            <a:r>
              <a:rPr lang="ru-RU" dirty="0">
                <a:ln/>
                <a:solidFill>
                  <a:srgbClr val="0070C0"/>
                </a:solidFill>
                <a:latin typeface="+mj-lt"/>
                <a:ea typeface="Microsoft Sans Serif" panose="020B0604020202020204" pitchFamily="34" charset="0"/>
                <a:cs typeface="Times New Roman" panose="02020603050405020304" pitchFamily="18" charset="0"/>
              </a:rPr>
              <a:t>Библиотечная система» </a:t>
            </a:r>
            <a:r>
              <a:rPr lang="ru-RU" dirty="0" err="1">
                <a:ln/>
                <a:solidFill>
                  <a:srgbClr val="0070C0"/>
                </a:solidFill>
                <a:latin typeface="+mj-lt"/>
                <a:ea typeface="Microsoft Sans Serif" panose="020B0604020202020204" pitchFamily="34" charset="0"/>
                <a:cs typeface="Times New Roman" panose="02020603050405020304" pitchFamily="18" charset="0"/>
              </a:rPr>
              <a:t>Приокского</a:t>
            </a:r>
            <a:r>
              <a:rPr lang="ru-RU" dirty="0">
                <a:ln/>
                <a:solidFill>
                  <a:srgbClr val="0070C0"/>
                </a:solidFill>
                <a:latin typeface="+mj-lt"/>
                <a:ea typeface="Microsoft Sans Serif" panose="020B0604020202020204" pitchFamily="34" charset="0"/>
                <a:cs typeface="Times New Roman" panose="02020603050405020304" pitchFamily="18" charset="0"/>
              </a:rPr>
              <a:t>  района: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>
              <a:ln/>
              <a:solidFill>
                <a:srgbClr val="0066CC"/>
              </a:solidFill>
              <a:latin typeface="+mj-lt"/>
              <a:ea typeface="Microsoft Sans Serif" panose="020B0604020202020204" pitchFamily="34" charset="0"/>
              <a:cs typeface="Times New Roman" panose="02020603050405020304" pitchFamily="18" charset="0"/>
            </a:endParaRPr>
          </a:p>
          <a:p>
            <a:pPr marL="720000" indent="-285750">
              <a:buFontTx/>
              <a:buChar char="-"/>
            </a:pPr>
            <a:r>
              <a:rPr lang="ru-RU" dirty="0">
                <a:ln/>
                <a:latin typeface="Gramatika-Medium" panose="00000600000000000000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приобретение жалюзи в детскую библиотеку </a:t>
            </a:r>
            <a:r>
              <a:rPr lang="ru-RU" dirty="0" err="1">
                <a:ln/>
                <a:latin typeface="Gramatika-Medium" panose="00000600000000000000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им.К.И.Чуковского</a:t>
            </a:r>
            <a:r>
              <a:rPr lang="ru-RU" dirty="0">
                <a:ln/>
                <a:latin typeface="Gramatika-Medium" panose="00000600000000000000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 (Щербинки-1, д.10)</a:t>
            </a:r>
          </a:p>
          <a:p>
            <a:pPr marL="720000" indent="-285750">
              <a:buFontTx/>
              <a:buChar char="-"/>
            </a:pPr>
            <a:endParaRPr lang="ru-RU" dirty="0">
              <a:ln/>
              <a:latin typeface="+mj-lt"/>
              <a:ea typeface="Microsoft Sans Serif" panose="020B0604020202020204" pitchFamily="34" charset="0"/>
              <a:cs typeface="Times New Roman" panose="02020603050405020304" pitchFamily="18" charset="0"/>
            </a:endParaRPr>
          </a:p>
          <a:p>
            <a:pPr marL="720000" indent="-285750">
              <a:buFontTx/>
              <a:buChar char="-"/>
            </a:pPr>
            <a:endParaRPr lang="ru-RU" dirty="0">
              <a:ln/>
              <a:latin typeface="+mj-lt"/>
              <a:ea typeface="Microsoft Sans Serif" panose="020B0604020202020204" pitchFamily="34" charset="0"/>
              <a:cs typeface="Times New Roman" panose="02020603050405020304" pitchFamily="18" charset="0"/>
            </a:endParaRPr>
          </a:p>
          <a:p>
            <a:pPr marL="720000" indent="-285750">
              <a:buFontTx/>
              <a:buChar char="-"/>
            </a:pPr>
            <a:endParaRPr lang="ru-RU" dirty="0">
              <a:ln/>
              <a:latin typeface="+mj-lt"/>
              <a:ea typeface="Microsoft Sans Serif" panose="020B0604020202020204" pitchFamily="34" charset="0"/>
              <a:cs typeface="Times New Roman" panose="02020603050405020304" pitchFamily="18" charset="0"/>
            </a:endParaRPr>
          </a:p>
          <a:p>
            <a:pPr marL="720000" indent="-285750">
              <a:buFontTx/>
              <a:buChar char="-"/>
            </a:pPr>
            <a:endParaRPr lang="ru-RU" dirty="0">
              <a:ln/>
              <a:latin typeface="+mj-lt"/>
              <a:ea typeface="Microsoft Sans Serif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9DDEEF09-4AFD-4EED-8B90-05A3C23BC7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638" y="1127967"/>
            <a:ext cx="3375657" cy="25317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64BF882A-61F2-42D8-AF09-34467C62C2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563" y="361374"/>
            <a:ext cx="3268477" cy="24513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DFE5FB04-816B-41FE-804B-A32898F914A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2435" y="4175307"/>
            <a:ext cx="3515606" cy="26367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E95E8821-194B-4B84-8FBE-686DB551132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5370" y="3139560"/>
            <a:ext cx="2317091" cy="3089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4831560-E3A0-49E9-B0E0-F6C77EAE474F}"/>
              </a:ext>
            </a:extLst>
          </p:cNvPr>
          <p:cNvSpPr/>
          <p:nvPr/>
        </p:nvSpPr>
        <p:spPr>
          <a:xfrm>
            <a:off x="246868" y="4256290"/>
            <a:ext cx="588600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0000" indent="-285750">
              <a:buFontTx/>
              <a:buChar char="-"/>
            </a:pPr>
            <a:r>
              <a:rPr lang="ru-RU" dirty="0">
                <a:ln/>
                <a:latin typeface="Gramatika-Medium" panose="00000600000000000000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новая входная дверь в библиотеке </a:t>
            </a:r>
          </a:p>
          <a:p>
            <a:pPr marL="720000"/>
            <a:r>
              <a:rPr lang="ru-RU" dirty="0">
                <a:ln/>
                <a:latin typeface="Gramatika-Medium" panose="00000600000000000000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им. </a:t>
            </a:r>
            <a:r>
              <a:rPr lang="ru-RU" dirty="0" err="1">
                <a:ln/>
                <a:latin typeface="Gramatika-Medium" panose="00000600000000000000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А.А.Фадеева</a:t>
            </a:r>
            <a:r>
              <a:rPr lang="ru-RU" dirty="0">
                <a:ln/>
                <a:latin typeface="Gramatika-Medium" panose="00000600000000000000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 и </a:t>
            </a:r>
            <a:r>
              <a:rPr lang="ru-RU" dirty="0" err="1">
                <a:ln/>
                <a:latin typeface="Gramatika-Medium" panose="00000600000000000000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Н.Н.Носова</a:t>
            </a:r>
            <a:r>
              <a:rPr lang="ru-RU" dirty="0">
                <a:ln/>
                <a:latin typeface="Gramatika-Medium" panose="00000600000000000000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n/>
                <a:latin typeface="Gramatika-Medium" panose="00000600000000000000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ул.Голованова</a:t>
            </a:r>
            <a:r>
              <a:rPr lang="ru-RU" dirty="0">
                <a:ln/>
                <a:latin typeface="Gramatika-Medium" panose="00000600000000000000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, 67)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24CE084-167F-48A3-AB01-41FB02493962}"/>
              </a:ext>
            </a:extLst>
          </p:cNvPr>
          <p:cNvSpPr/>
          <p:nvPr/>
        </p:nvSpPr>
        <p:spPr>
          <a:xfrm>
            <a:off x="675876" y="5439682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n/>
                <a:latin typeface="Gramatika-Medium" panose="00000600000000000000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n/>
                <a:latin typeface="Gramatika-Medium" panose="00000600000000000000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пориобретение</a:t>
            </a:r>
            <a:r>
              <a:rPr lang="ru-RU" dirty="0">
                <a:ln/>
                <a:latin typeface="Gramatika-Medium" panose="00000600000000000000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 кондиционеров;</a:t>
            </a:r>
          </a:p>
        </p:txBody>
      </p:sp>
    </p:spTree>
    <p:extLst>
      <p:ext uri="{BB962C8B-B14F-4D97-AF65-F5344CB8AC3E}">
        <p14:creationId xmlns:p14="http://schemas.microsoft.com/office/powerpoint/2010/main" val="346285365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Шеврон 26"/>
          <p:cNvSpPr/>
          <p:nvPr/>
        </p:nvSpPr>
        <p:spPr>
          <a:xfrm>
            <a:off x="7236328" y="-669563"/>
            <a:ext cx="3436780" cy="7527563"/>
          </a:xfrm>
          <a:prstGeom prst="chevron">
            <a:avLst>
              <a:gd name="adj" fmla="val 65143"/>
            </a:avLst>
          </a:prstGeom>
          <a:solidFill>
            <a:schemeClr val="bg1">
              <a:lumMod val="6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Шеврон 27"/>
          <p:cNvSpPr/>
          <p:nvPr/>
        </p:nvSpPr>
        <p:spPr>
          <a:xfrm>
            <a:off x="8165232" y="-152401"/>
            <a:ext cx="3643657" cy="7980684"/>
          </a:xfrm>
          <a:prstGeom prst="chevron">
            <a:avLst>
              <a:gd name="adj" fmla="val 65143"/>
            </a:avLst>
          </a:prstGeom>
          <a:solidFill>
            <a:schemeClr val="bg1">
              <a:lumMod val="9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Шеврон 28"/>
          <p:cNvSpPr/>
          <p:nvPr/>
        </p:nvSpPr>
        <p:spPr>
          <a:xfrm flipH="1">
            <a:off x="10529555" y="-1496291"/>
            <a:ext cx="2113919" cy="7680036"/>
          </a:xfrm>
          <a:prstGeom prst="chevron">
            <a:avLst>
              <a:gd name="adj" fmla="val 98962"/>
            </a:avLst>
          </a:prstGeom>
          <a:solidFill>
            <a:schemeClr val="bg1">
              <a:lumMod val="75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EDC60-8D42-4261-8BCF-EC910EA0E3AC}" type="slidenum">
              <a:rPr lang="ru-RU" smtClean="0"/>
              <a:pPr/>
              <a:t>53</a:t>
            </a:fld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428543" y="761876"/>
            <a:ext cx="7413522" cy="0"/>
          </a:xfrm>
          <a:prstGeom prst="line">
            <a:avLst/>
          </a:prstGeom>
          <a:ln w="31750">
            <a:gradFill>
              <a:gsLst>
                <a:gs pos="0">
                  <a:srgbClr val="FF0000"/>
                </a:gs>
                <a:gs pos="100000">
                  <a:srgbClr val="00B0F0"/>
                </a:gs>
              </a:gsLst>
              <a:lin ang="4200000" scaled="0"/>
            </a:gra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31414" y="328897"/>
            <a:ext cx="98152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Gramatika-Bold" panose="00000800000000000000" pitchFamily="2" charset="0"/>
              </a:rPr>
              <a:t>РАБОТА В ИЗБИРАТЕЛЬНОМ ОКРУГЕ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02" y="865222"/>
            <a:ext cx="721831" cy="721831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D564FBF-EFBA-4363-AE8B-23B527A978CA}"/>
              </a:ext>
            </a:extLst>
          </p:cNvPr>
          <p:cNvSpPr/>
          <p:nvPr/>
        </p:nvSpPr>
        <p:spPr>
          <a:xfrm>
            <a:off x="570800" y="1629643"/>
            <a:ext cx="605337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ГКУ «Управление социальной защиты населения </a:t>
            </a:r>
            <a:r>
              <a:rPr lang="ru-RU" dirty="0" err="1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Приокского</a:t>
            </a:r>
            <a:r>
              <a:rPr lang="ru-RU" dirty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 района </a:t>
            </a:r>
            <a:r>
              <a:rPr lang="ru-RU" dirty="0" err="1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г.Н.Новгорода</a:t>
            </a:r>
            <a:r>
              <a:rPr lang="ru-RU" dirty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» </a:t>
            </a:r>
          </a:p>
          <a:p>
            <a:pPr marL="540000"/>
            <a:r>
              <a:rPr lang="ru-RU" dirty="0">
                <a:latin typeface="+mj-lt"/>
                <a:cs typeface="Times New Roman" panose="02020603050405020304" pitchFamily="18" charset="0"/>
              </a:rPr>
              <a:t>- установка кондиционеров </a:t>
            </a:r>
            <a:endParaRPr lang="en-US" dirty="0">
              <a:latin typeface="+mj-lt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>
              <a:latin typeface="+mj-lt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>
              <a:latin typeface="+mj-lt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>
              <a:solidFill>
                <a:srgbClr val="0070C0"/>
              </a:solidFill>
              <a:latin typeface="+mj-lt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n/>
                <a:solidFill>
                  <a:srgbClr val="0070C0"/>
                </a:solidFill>
                <a:latin typeface="+mj-lt"/>
                <a:ea typeface="Microsoft Sans Serif" panose="020B0604020202020204" pitchFamily="34" charset="0"/>
                <a:cs typeface="Times New Roman" panose="02020603050405020304" pitchFamily="18" charset="0"/>
              </a:rPr>
              <a:t>ГБУ «Комплексный центр социального обслуживания населения «МЫЗА»</a:t>
            </a:r>
          </a:p>
          <a:p>
            <a:pPr marL="540000"/>
            <a:r>
              <a:rPr lang="ru-RU" dirty="0">
                <a:ln/>
                <a:latin typeface="+mj-lt"/>
                <a:ea typeface="Microsoft Sans Serif" panose="020B0604020202020204" pitchFamily="34" charset="0"/>
              </a:rPr>
              <a:t> - </a:t>
            </a:r>
            <a:r>
              <a:rPr lang="ru-RU" dirty="0">
                <a:ln/>
                <a:latin typeface="+mj-lt"/>
                <a:ea typeface="Microsoft Sans Serif" panose="020B0604020202020204" pitchFamily="34" charset="0"/>
                <a:cs typeface="Times New Roman" panose="02020603050405020304" pitchFamily="18" charset="0"/>
              </a:rPr>
              <a:t>приобретение медтехники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>
              <a:ln/>
              <a:latin typeface="+mj-lt"/>
              <a:ea typeface="Microsoft Sans Serif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>
              <a:ln/>
              <a:latin typeface="+mj-lt"/>
              <a:ea typeface="Microsoft Sans Serif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>
              <a:ln/>
              <a:latin typeface="+mj-lt"/>
              <a:ea typeface="Microsoft Sans Serif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n/>
                <a:solidFill>
                  <a:srgbClr val="0070C0"/>
                </a:solidFill>
                <a:latin typeface="+mj-lt"/>
                <a:ea typeface="Microsoft Sans Serif" panose="020B0604020202020204" pitchFamily="34" charset="0"/>
                <a:cs typeface="Times New Roman" panose="02020603050405020304" pitchFamily="18" charset="0"/>
              </a:rPr>
              <a:t>ГБУ «Нижегородский областной реабилитационный центр для инвалидов»</a:t>
            </a:r>
          </a:p>
          <a:p>
            <a:pPr marL="540000"/>
            <a:r>
              <a:rPr lang="ru-RU" dirty="0">
                <a:ln/>
                <a:latin typeface="+mj-lt"/>
                <a:ea typeface="Microsoft Sans Serif" panose="020B0604020202020204" pitchFamily="34" charset="0"/>
                <a:cs typeface="Times New Roman" panose="02020603050405020304" pitchFamily="18" charset="0"/>
              </a:rPr>
              <a:t>- приобретение комплектующих и материалов для ремонта сервера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A65DFD8-7F9F-4EDA-B1E2-A2044F3F94F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9678"/>
          <a:stretch/>
        </p:blipFill>
        <p:spPr>
          <a:xfrm>
            <a:off x="6695804" y="983603"/>
            <a:ext cx="2292521" cy="21487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F1BC04A6-8AD4-48DC-9145-54CB282BBB2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2365"/>
          <a:stretch/>
        </p:blipFill>
        <p:spPr>
          <a:xfrm>
            <a:off x="9288121" y="238582"/>
            <a:ext cx="2743199" cy="28395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F020E38D-6A56-4F0A-BE49-FC68AF718D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66494" y="3779864"/>
            <a:ext cx="2281667" cy="30422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7BB51FFE-FC85-42BA-9359-8A592B44151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4814" t="3696" r="12284" b="13673"/>
          <a:stretch/>
        </p:blipFill>
        <p:spPr>
          <a:xfrm>
            <a:off x="9884822" y="3641675"/>
            <a:ext cx="2104461" cy="31804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0415937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8054A30-EB52-41BC-9B02-F98B8AFD8E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BA4215D1-29AE-46E4-9C9F-0BF1F0B3E3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A07F891-F3A0-43B1-81B2-ED74E437904C}"/>
              </a:ext>
            </a:extLst>
          </p:cNvPr>
          <p:cNvSpPr/>
          <p:nvPr/>
        </p:nvSpPr>
        <p:spPr>
          <a:xfrm>
            <a:off x="350691" y="1565148"/>
            <a:ext cx="8482846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200" b="1" u="sng" dirty="0">
                <a:solidFill>
                  <a:srgbClr val="0070C0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Конкурс проектов «ВМЕСТЕ С ДЕПУТАТОМ» 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EB9EBCA-FE4B-4DBA-9E46-5E77E1EE0DF0}"/>
              </a:ext>
            </a:extLst>
          </p:cNvPr>
          <p:cNvSpPr/>
          <p:nvPr/>
        </p:nvSpPr>
        <p:spPr>
          <a:xfrm>
            <a:off x="350691" y="2203649"/>
            <a:ext cx="12206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solidFill>
                  <a:srgbClr val="0070C0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2024 год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78E938D-F41A-418C-8975-10AB091650C5}"/>
              </a:ext>
            </a:extLst>
          </p:cNvPr>
          <p:cNvSpPr/>
          <p:nvPr/>
        </p:nvSpPr>
        <p:spPr>
          <a:xfrm>
            <a:off x="350691" y="3255460"/>
            <a:ext cx="12206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solidFill>
                  <a:srgbClr val="0070C0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2025 год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F6DE5CF-DD18-48AC-B630-F742AB9F5167}"/>
              </a:ext>
            </a:extLst>
          </p:cNvPr>
          <p:cNvSpPr/>
          <p:nvPr/>
        </p:nvSpPr>
        <p:spPr>
          <a:xfrm>
            <a:off x="1787970" y="2055574"/>
            <a:ext cx="981306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cs typeface="Times New Roman" panose="02020603050405020304" pitchFamily="18" charset="0"/>
              </a:rPr>
              <a:t>Конкурсный отбор проектов по предоставлению финансовых средств из фонда на поддержку территорий депутата Законодательного Собрания Нижегородской области </a:t>
            </a:r>
            <a:r>
              <a:rPr lang="ru-RU" b="1" dirty="0" err="1">
                <a:cs typeface="Times New Roman" panose="02020603050405020304" pitchFamily="18" charset="0"/>
              </a:rPr>
              <a:t>Смотраковой</a:t>
            </a:r>
            <a:r>
              <a:rPr lang="ru-RU" b="1" dirty="0">
                <a:cs typeface="Times New Roman" panose="02020603050405020304" pitchFamily="18" charset="0"/>
              </a:rPr>
              <a:t> Натальи Борисовны </a:t>
            </a:r>
            <a:r>
              <a:rPr lang="ru-RU" b="1" dirty="0">
                <a:solidFill>
                  <a:srgbClr val="0070C0"/>
                </a:solidFill>
                <a:cs typeface="Times New Roman" panose="02020603050405020304" pitchFamily="18" charset="0"/>
              </a:rPr>
              <a:t> в 2025 году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91133329-AAAE-45A1-B9FA-9865D1813392}"/>
              </a:ext>
            </a:extLst>
          </p:cNvPr>
          <p:cNvSpPr/>
          <p:nvPr/>
        </p:nvSpPr>
        <p:spPr>
          <a:xfrm>
            <a:off x="1787970" y="3152001"/>
            <a:ext cx="98130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cs typeface="Times New Roman" panose="02020603050405020304" pitchFamily="18" charset="0"/>
              </a:rPr>
              <a:t>Предоставление финансовых средств из фонда на поддержку территорий депутата, реализация проектов</a:t>
            </a:r>
            <a:endParaRPr lang="ru-RU" b="1" u="sng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909DB14-5D64-4334-BAEF-251081B13525}"/>
              </a:ext>
            </a:extLst>
          </p:cNvPr>
          <p:cNvSpPr/>
          <p:nvPr/>
        </p:nvSpPr>
        <p:spPr>
          <a:xfrm>
            <a:off x="1787970" y="4422935"/>
            <a:ext cx="418916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C00000"/>
                </a:solidFill>
                <a:cs typeface="Times New Roman" panose="02020603050405020304" pitchFamily="18" charset="0"/>
              </a:rPr>
              <a:t>Призовой фонд </a:t>
            </a:r>
          </a:p>
          <a:p>
            <a:r>
              <a:rPr lang="ru-RU" sz="2200" b="1" dirty="0">
                <a:solidFill>
                  <a:srgbClr val="C00000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1 800 000 рублей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82C82C9-A73C-4ED5-900F-6795F8868E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866" t="30978" r="42467" b="33952"/>
          <a:stretch/>
        </p:blipFill>
        <p:spPr>
          <a:xfrm>
            <a:off x="6210300" y="3624792"/>
            <a:ext cx="4977668" cy="3135168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FF47317C-D8EA-45E3-A79A-298BD7AB846F}"/>
              </a:ext>
            </a:extLst>
          </p:cNvPr>
          <p:cNvSpPr/>
          <p:nvPr/>
        </p:nvSpPr>
        <p:spPr>
          <a:xfrm>
            <a:off x="331414" y="328897"/>
            <a:ext cx="98152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Gramatika-Bold" panose="00000800000000000000" pitchFamily="2" charset="0"/>
              </a:rPr>
              <a:t>РАБОТА В ИЗБИРАТЕЛЬНОМ ОКРУГЕ</a:t>
            </a: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0B4AE241-9569-4E19-BD66-7AC28FA81640}"/>
              </a:ext>
            </a:extLst>
          </p:cNvPr>
          <p:cNvCxnSpPr/>
          <p:nvPr/>
        </p:nvCxnSpPr>
        <p:spPr>
          <a:xfrm flipV="1">
            <a:off x="428543" y="761876"/>
            <a:ext cx="7413522" cy="0"/>
          </a:xfrm>
          <a:prstGeom prst="line">
            <a:avLst/>
          </a:prstGeom>
          <a:ln w="31750">
            <a:gradFill>
              <a:gsLst>
                <a:gs pos="0">
                  <a:srgbClr val="FF0000"/>
                </a:gs>
                <a:gs pos="100000">
                  <a:srgbClr val="00B0F0"/>
                </a:gs>
              </a:gsLst>
              <a:lin ang="4200000" scaled="0"/>
            </a:gra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12" y="4446739"/>
            <a:ext cx="721831" cy="721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65788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8054A30-EB52-41BC-9B02-F98B8AFD8E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BA4215D1-29AE-46E4-9C9F-0BF1F0B3E3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0A00FF0-2BB0-4EF3-B752-3AD47D323746}"/>
              </a:ext>
            </a:extLst>
          </p:cNvPr>
          <p:cNvSpPr txBox="1"/>
          <p:nvPr/>
        </p:nvSpPr>
        <p:spPr>
          <a:xfrm>
            <a:off x="255443" y="247407"/>
            <a:ext cx="54923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0070C0"/>
                </a:solidFill>
                <a:latin typeface="TT Firs Neue DemiBold" panose="02000503030000020004" pitchFamily="2" charset="-52"/>
              </a:rPr>
              <a:t>1 место </a:t>
            </a:r>
            <a:r>
              <a:rPr lang="ru-RU" sz="2400" dirty="0">
                <a:latin typeface="TT Firs Neue DemiBold" panose="02000503030000020004" pitchFamily="2" charset="-52"/>
              </a:rPr>
              <a:t>в конкурсе проектов: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F0DAF5F-AA52-443F-9EDC-F51F03ABDB1D}"/>
              </a:ext>
            </a:extLst>
          </p:cNvPr>
          <p:cNvSpPr/>
          <p:nvPr/>
        </p:nvSpPr>
        <p:spPr>
          <a:xfrm>
            <a:off x="349965" y="853489"/>
            <a:ext cx="646993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altLang="ru-RU" u="sng" dirty="0">
                <a:solidFill>
                  <a:srgbClr val="0070C0"/>
                </a:solidFill>
                <a:latin typeface="Gramatika-Medium" panose="00000600000000000000" charset="0"/>
              </a:rPr>
              <a:t>МБОУ «</a:t>
            </a:r>
            <a:r>
              <a:rPr lang="ru-RU" u="sng" dirty="0">
                <a:solidFill>
                  <a:srgbClr val="0070C0"/>
                </a:solidFill>
                <a:latin typeface="Gramatika-Medium" panose="00000600000000000000" charset="0"/>
              </a:rPr>
              <a:t>Школа № 134»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i="1" dirty="0">
                <a:solidFill>
                  <a:srgbClr val="5B0E29"/>
                </a:solidFill>
                <a:latin typeface="Gramatika-Medium" panose="00000600000000000000" charset="0"/>
              </a:rPr>
              <a:t>Проект «В наших жилах кровь Победы»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Gramatika-Medium" panose="00000600000000000000" charset="0"/>
              </a:rPr>
              <a:t>по развитию школьного музея, посвященного специальной военной операции.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>
              <a:latin typeface="Gramatika-Medium" panose="00000600000000000000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Gramatika-Medium" panose="00000600000000000000" charset="0"/>
              </a:rPr>
              <a:t> </a:t>
            </a:r>
            <a:r>
              <a:rPr lang="ru-RU" u="sng" dirty="0">
                <a:latin typeface="Gramatika-Medium" panose="00000600000000000000" charset="0"/>
              </a:rPr>
              <a:t>приобретено: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Gramatika-Medium" panose="00000600000000000000" charset="0"/>
              </a:rPr>
              <a:t>- манекен в экипировке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Gramatika-Medium" panose="00000600000000000000" charset="0"/>
              </a:rPr>
              <a:t>- интерактивный экран</a:t>
            </a:r>
            <a:endParaRPr lang="ru-RU" altLang="ru-RU" dirty="0">
              <a:latin typeface="Gramatika-Medium" panose="00000600000000000000" charset="0"/>
            </a:endParaRPr>
          </a:p>
        </p:txBody>
      </p:sp>
      <p:pic>
        <p:nvPicPr>
          <p:cNvPr id="69640" name="Picture 8" descr="https://sun9-27.userapi.com/s/v1/ig2/1rm5qyz1JQ_YddQH9osGCd40OWTDZOtqdUrXnWaMPFfiy7i_MT2tDqaFN0F0a2OuEoBxDEBEe1QQWphs3oj7lHIg.jpg?quality=95&amp;as=32x43,48x64,72x96,108x144,160x213,240x320,360x480,480x640,540x720,640x853,720x960,1080x1440,1280x1707,1440x1920,1920x2560&amp;from=bu&amp;cs=1920x0">
            <a:extLst>
              <a:ext uri="{FF2B5EF4-FFF2-40B4-BE49-F238E27FC236}">
                <a16:creationId xmlns:a16="http://schemas.microsoft.com/office/drawing/2014/main" id="{9C1A6773-0040-41CB-9AB8-A8BDACBE92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40" y="149252"/>
            <a:ext cx="2344927" cy="31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642" name="Picture 10" descr="https://sun9-14.userapi.com/s/v1/ig2/c8MebngDrhOn30fjwJGIwDawBTWCX6ZJXRCskp2hZroEuQP5L0OgFyrUVOnKzj9UdqS8Q52OcnY4ys3U4Vzo16p3.jpg?quality=95&amp;as=32x43,48x64,72x96,108x144,160x213,240x320,360x480,480x640,540x720,640x853,720x960,1080x1440,1280x1707,1440x1920,1920x2560&amp;from=bu&amp;cs=1920x0">
            <a:extLst>
              <a:ext uri="{FF2B5EF4-FFF2-40B4-BE49-F238E27FC236}">
                <a16:creationId xmlns:a16="http://schemas.microsoft.com/office/drawing/2014/main" id="{992E9B46-33EB-4498-90AB-208CEF9F1C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8" t="10097" r="-283" b="6279"/>
          <a:stretch/>
        </p:blipFill>
        <p:spPr bwMode="auto">
          <a:xfrm>
            <a:off x="9318176" y="149252"/>
            <a:ext cx="2618381" cy="31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B6E10A7-027F-4A64-828D-D79ADDC23B7E}"/>
              </a:ext>
            </a:extLst>
          </p:cNvPr>
          <p:cNvSpPr/>
          <p:nvPr/>
        </p:nvSpPr>
        <p:spPr>
          <a:xfrm>
            <a:off x="349965" y="4290472"/>
            <a:ext cx="589843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altLang="ru-RU" u="sng" dirty="0">
                <a:solidFill>
                  <a:srgbClr val="0070C0"/>
                </a:solidFill>
                <a:latin typeface="Gramatika-Medium" panose="00000600000000000000" charset="0"/>
              </a:rPr>
              <a:t>МБДОУ </a:t>
            </a:r>
            <a:r>
              <a:rPr lang="ru-RU" altLang="ru-RU" u="sng" dirty="0">
                <a:solidFill>
                  <a:srgbClr val="0070C0"/>
                </a:solidFill>
                <a:latin typeface="Gramatika-Medium" panose="00000600000000000000" charset="0"/>
                <a:hlinkClick r:id="rId4"/>
              </a:rPr>
              <a:t>«Детский сад № 150</a:t>
            </a:r>
            <a:r>
              <a:rPr lang="ru-RU" altLang="ru-RU" u="sng" dirty="0">
                <a:solidFill>
                  <a:srgbClr val="0070C0"/>
                </a:solidFill>
                <a:latin typeface="Gramatika-Medium" panose="00000600000000000000" charset="0"/>
              </a:rPr>
              <a:t>»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i="1" dirty="0">
                <a:solidFill>
                  <a:srgbClr val="5B0E29"/>
                </a:solidFill>
                <a:latin typeface="Gramatika-Medium" panose="00000600000000000000" charset="0"/>
              </a:rPr>
              <a:t>Проект «Доступная площадка для особенных детей»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dirty="0">
              <a:solidFill>
                <a:srgbClr val="000000"/>
              </a:solidFill>
              <a:latin typeface="Gramatika-Medium" panose="00000600000000000000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solidFill>
                  <a:srgbClr val="000000"/>
                </a:solidFill>
                <a:latin typeface="Gramatika-Medium" panose="00000600000000000000" charset="0"/>
              </a:rPr>
              <a:t>-закуплено и установлено смягчающее покрытие на площадках для прогулок детей с РАС.</a:t>
            </a:r>
            <a:endParaRPr lang="ru-RU" altLang="ru-RU" sz="1400" dirty="0">
              <a:latin typeface="Gramatika-Medium" panose="00000600000000000000" charset="0"/>
            </a:endParaRPr>
          </a:p>
        </p:txBody>
      </p:sp>
      <p:pic>
        <p:nvPicPr>
          <p:cNvPr id="13" name="Picture 8" descr="https://sun9-31.userapi.com/s/v1/ig2/fUef0DaSpnBYjeAan77ZmERt0UKSW98t28BSZfoCjf5U1emV6BjUrSfstD8FoZGBOTC-BEJmSITUmtSwcSNyrmiO.jpg?quality=95&amp;as=32x24,48x36,72x54,108x81,160x120,240x180,360x270,480x360,540x405,640x480,720x540,1080x810,1280x960,1440x1080,2560x1920&amp;from=bu&amp;u=_wSZe7g9ag4RiuGkoW2f1SU0TEluJ91zUs_ayvNJ9Hk&amp;cs=640x0">
            <a:extLst>
              <a:ext uri="{FF2B5EF4-FFF2-40B4-BE49-F238E27FC236}">
                <a16:creationId xmlns:a16="http://schemas.microsoft.com/office/drawing/2014/main" id="{3056182D-DACC-42F8-9A94-66626B70D1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7362" y="3582179"/>
            <a:ext cx="4071359" cy="3053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328428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8054A30-EB52-41BC-9B02-F98B8AFD8E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BA4215D1-29AE-46E4-9C9F-0BF1F0B3E3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0A00FF0-2BB0-4EF3-B752-3AD47D323746}"/>
              </a:ext>
            </a:extLst>
          </p:cNvPr>
          <p:cNvSpPr txBox="1"/>
          <p:nvPr/>
        </p:nvSpPr>
        <p:spPr>
          <a:xfrm>
            <a:off x="350692" y="584093"/>
            <a:ext cx="54923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0070C0"/>
                </a:solidFill>
                <a:latin typeface="TT Firs Neue DemiBold" panose="02000503030000020004" pitchFamily="2" charset="-52"/>
              </a:rPr>
              <a:t>2 место </a:t>
            </a:r>
            <a:r>
              <a:rPr lang="ru-RU" sz="2400" dirty="0">
                <a:latin typeface="TT Firs Neue DemiBold" panose="02000503030000020004" pitchFamily="2" charset="-52"/>
              </a:rPr>
              <a:t>в конкурсе проектов: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4CEAE53-D1EE-4B6F-B522-EFECC7A80F19}"/>
              </a:ext>
            </a:extLst>
          </p:cNvPr>
          <p:cNvSpPr/>
          <p:nvPr/>
        </p:nvSpPr>
        <p:spPr>
          <a:xfrm>
            <a:off x="198293" y="1089898"/>
            <a:ext cx="5897707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u="sng" dirty="0">
                <a:solidFill>
                  <a:srgbClr val="0070C0"/>
                </a:solidFill>
                <a:latin typeface="Gramatika-Medium" panose="00000600000000000000" charset="0"/>
              </a:rPr>
              <a:t>МБОУ «Школа № 140»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ru-RU" dirty="0">
                <a:latin typeface="Gramatika-Medium" panose="00000600000000000000" charset="0"/>
              </a:rPr>
            </a:br>
            <a:r>
              <a:rPr lang="ru-RU" dirty="0">
                <a:latin typeface="Gramatika-Medium" panose="00000600000000000000" charset="0"/>
              </a:rPr>
              <a:t>Торжественное открытие </a:t>
            </a:r>
            <a:r>
              <a:rPr lang="ru-RU" i="1" dirty="0">
                <a:solidFill>
                  <a:srgbClr val="5B0E29"/>
                </a:solidFill>
                <a:latin typeface="Gramatika-Medium" panose="00000600000000000000" charset="0"/>
              </a:rPr>
              <a:t>музейной композиции "ГЕРОИ НАШЕГО ВРЕМЕНИ",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Gramatika-Medium" panose="00000600000000000000" charset="0"/>
              </a:rPr>
              <a:t>посвященной участникам Специальной военной операции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>
              <a:latin typeface="Gramatika-Medium" panose="00000600000000000000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Gramatika-Medium" panose="00000600000000000000" charset="0"/>
              </a:rPr>
              <a:t>- приобретены выставочные витрины для экспозиции музея</a:t>
            </a:r>
          </a:p>
        </p:txBody>
      </p:sp>
      <p:pic>
        <p:nvPicPr>
          <p:cNvPr id="66562" name="Picture 2" descr="https://sun9-86.userapi.com/s/v1/ig2/vzPHAcfnv6T7YfbY3tfc0NWBxOZlu33OdRd4Kt5F_3sBqhJkeBHmC8E5w3EUB0Up_BkEDucstyAQ76S21jooBfJo.jpg?quality=95&amp;as=32x24,48x36,72x54,108x81,160x120,240x180,360x270,480x360,540x405,640x480,720x540,1080x810,1280x960&amp;from=bu&amp;cs=1280x0">
            <a:extLst>
              <a:ext uri="{FF2B5EF4-FFF2-40B4-BE49-F238E27FC236}">
                <a16:creationId xmlns:a16="http://schemas.microsoft.com/office/drawing/2014/main" id="{01A65060-735B-4D50-A4DD-17745F722A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15" b="7184"/>
          <a:stretch/>
        </p:blipFill>
        <p:spPr bwMode="auto">
          <a:xfrm>
            <a:off x="6672917" y="483066"/>
            <a:ext cx="4778443" cy="2945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564" name="Picture 4" descr="https://sun9-14.userapi.com/s/v1/ig2/AWbU_O5skdo9SIZGhhRdV5H-yCdDIUW4u7JQ_WVZPXOgMM1gmz_Q91WyDsS4NeEHSIXV-jvxmZubM2hfUmZtuF6d.jpg?quality=95&amp;as=32x24,48x36,72x54,108x81,160x120,240x180,360x270,480x360,540x405,640x480,720x540,1080x810,1280x960&amp;from=bu&amp;cs=1280x0">
            <a:extLst>
              <a:ext uri="{FF2B5EF4-FFF2-40B4-BE49-F238E27FC236}">
                <a16:creationId xmlns:a16="http://schemas.microsoft.com/office/drawing/2014/main" id="{8742A30D-D66C-4EE7-B641-1DF1201D96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85"/>
          <a:stretch/>
        </p:blipFill>
        <p:spPr bwMode="auto">
          <a:xfrm>
            <a:off x="350693" y="4434972"/>
            <a:ext cx="3452377" cy="2374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566" name="Picture 6" descr="https://sun9-57.userapi.com/s/v1/ig2/IOQ50uBLdGBNY6IWN_W8Gg4VUVnlL7AqEqAYcauHtf9tcqi9fvuk73uTeAVk2yywpYoXPGbJZPdATZuX8i3V60od.jpg?quality=95&amp;as=32x24,48x36,72x54,108x81,160x120,240x180,360x270,480x360,540x405,640x480,720x540,1080x810,1280x960&amp;from=bu&amp;cs=1280x0">
            <a:extLst>
              <a:ext uri="{FF2B5EF4-FFF2-40B4-BE49-F238E27FC236}">
                <a16:creationId xmlns:a16="http://schemas.microsoft.com/office/drawing/2014/main" id="{24109A3A-EE15-4ECE-AFDC-DF62C86519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83" b="4681"/>
          <a:stretch/>
        </p:blipFill>
        <p:spPr bwMode="auto">
          <a:xfrm>
            <a:off x="4261786" y="4387315"/>
            <a:ext cx="3891246" cy="2437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594" name="Picture 2" descr="https://sun9-33.userapi.com/s/v1/ig2/ThBW2jmB1ylycb0PhYkAjv7L8MEBrS-h92sM-OweJ1mP9b3LAg1SH2cSp7b_zZ-9pt-n0t_H45JgakPaiyM23tc0.jpg?quality=95&amp;as=32x24,48x36,72x54,108x81,160x120,240x180,360x270,480x360,540x405,640x480,720x540,1080x810,1280x960&amp;from=bu&amp;u=cbXItAwu3IqVsmIB3a8PWeCt_G2A4VXt0SJOUAW0dBI&amp;cs=540x0">
            <a:extLst>
              <a:ext uri="{FF2B5EF4-FFF2-40B4-BE49-F238E27FC236}">
                <a16:creationId xmlns:a16="http://schemas.microsoft.com/office/drawing/2014/main" id="{E81090F0-1891-4419-94A6-DA6A1DFD24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1749" y="4387315"/>
            <a:ext cx="3229558" cy="2416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870461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8054A30-EB52-41BC-9B02-F98B8AFD8E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BA4215D1-29AE-46E4-9C9F-0BF1F0B3E3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0A00FF0-2BB0-4EF3-B752-3AD47D323746}"/>
              </a:ext>
            </a:extLst>
          </p:cNvPr>
          <p:cNvSpPr txBox="1"/>
          <p:nvPr/>
        </p:nvSpPr>
        <p:spPr>
          <a:xfrm>
            <a:off x="341168" y="293037"/>
            <a:ext cx="54923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0070C0"/>
                </a:solidFill>
                <a:latin typeface="TT Firs Neue DemiBold" panose="02000503030000020004" pitchFamily="2" charset="-52"/>
              </a:rPr>
              <a:t>3 место </a:t>
            </a:r>
            <a:r>
              <a:rPr lang="ru-RU" sz="2400" dirty="0">
                <a:latin typeface="TT Firs Neue DemiBold" panose="02000503030000020004" pitchFamily="2" charset="-52"/>
              </a:rPr>
              <a:t>в конкурсе проектов: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75C5FBB-E4EC-4F6A-B12B-CA3DD32C4124}"/>
              </a:ext>
            </a:extLst>
          </p:cNvPr>
          <p:cNvSpPr/>
          <p:nvPr/>
        </p:nvSpPr>
        <p:spPr>
          <a:xfrm>
            <a:off x="341168" y="904851"/>
            <a:ext cx="499106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rgbClr val="000000"/>
              </a:solidFill>
            </a:endParaRPr>
          </a:p>
          <a:p>
            <a:r>
              <a:rPr lang="ru-RU" i="1" dirty="0">
                <a:solidFill>
                  <a:srgbClr val="5B0E29"/>
                </a:solidFill>
                <a:latin typeface="Gramatika-Medium" panose="00000600000000000000" charset="0"/>
              </a:rPr>
              <a:t>Проект  по оборудованию логопедического кабинета </a:t>
            </a:r>
            <a:r>
              <a:rPr lang="ru-RU" dirty="0">
                <a:solidFill>
                  <a:srgbClr val="000000"/>
                </a:solidFill>
                <a:latin typeface="Gramatika-Medium" panose="00000600000000000000" charset="0"/>
              </a:rPr>
              <a:t>для социальной адаптации и реабилитации детей с ОВЗ, в том числе детей-инвалидов и детей с РАС.</a:t>
            </a:r>
            <a:br>
              <a:rPr lang="ru-RU" dirty="0">
                <a:solidFill>
                  <a:srgbClr val="000000"/>
                </a:solidFill>
                <a:latin typeface="Gramatika-Medium" panose="00000600000000000000" charset="0"/>
              </a:rPr>
            </a:br>
            <a:endParaRPr lang="ru-RU" dirty="0">
              <a:solidFill>
                <a:srgbClr val="000000"/>
              </a:solidFill>
              <a:latin typeface="Gramatika-Medium" panose="00000600000000000000" charset="0"/>
            </a:endParaRPr>
          </a:p>
          <a:p>
            <a:r>
              <a:rPr lang="ru-RU" dirty="0">
                <a:solidFill>
                  <a:srgbClr val="000000"/>
                </a:solidFill>
                <a:latin typeface="Gramatika-Medium" panose="00000600000000000000" charset="0"/>
              </a:rPr>
              <a:t>- приобретено «умное» зеркало для логопеда с программно-аппаратным комплексом </a:t>
            </a:r>
          </a:p>
        </p:txBody>
      </p:sp>
      <p:pic>
        <p:nvPicPr>
          <p:cNvPr id="9" name="Picture 4" descr="https://sun9-88.userapi.com/s/v1/ig2/UP3qO0CvXR18aulUcz1cQR9LM_6LHIG2UyqnPpfADBSyu5Y2jQMsODlG_pZ29C3_H6K7caJ15xN8mZ-d5IDsWn9W.jpg?quality=95&amp;as=32x43,48x64,72x96,108x144,160x213,240x320,360x480,480x640,540x720,640x853,720x960,1080x1440,1280x1707,1440x1920,1920x2560&amp;from=bu&amp;u=bfx4GRH2Vbi_0M-2fDWzbdtuetog6roYDlEquuNmKo4&amp;cs=1080x0">
            <a:extLst>
              <a:ext uri="{FF2B5EF4-FFF2-40B4-BE49-F238E27FC236}">
                <a16:creationId xmlns:a16="http://schemas.microsoft.com/office/drawing/2014/main" id="{4BB5D49F-6ED0-4E82-9E76-CD383664E6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79" b="18317"/>
          <a:stretch/>
        </p:blipFill>
        <p:spPr bwMode="auto">
          <a:xfrm>
            <a:off x="8314849" y="293037"/>
            <a:ext cx="3762851" cy="323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F4FDEDD-5CA9-4E99-9ABF-37E8A04261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611" t="29933" r="38561" b="17608"/>
          <a:stretch/>
        </p:blipFill>
        <p:spPr>
          <a:xfrm>
            <a:off x="5509970" y="156186"/>
            <a:ext cx="2691940" cy="3504914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D8C26E0-260C-44BA-B0A8-978B37DFD2AA}"/>
              </a:ext>
            </a:extLst>
          </p:cNvPr>
          <p:cNvSpPr/>
          <p:nvPr/>
        </p:nvSpPr>
        <p:spPr>
          <a:xfrm>
            <a:off x="341168" y="4433250"/>
            <a:ext cx="512943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b="1" u="sng" dirty="0">
                <a:solidFill>
                  <a:srgbClr val="0070C0"/>
                </a:solidFill>
              </a:rPr>
              <a:t>МБОУ «Школа № 32»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sz="2000" b="1" u="sng" dirty="0">
              <a:solidFill>
                <a:srgbClr val="0070C0"/>
              </a:solidFill>
            </a:endParaRPr>
          </a:p>
          <a:p>
            <a:r>
              <a:rPr lang="ru-RU" i="1" dirty="0">
                <a:solidFill>
                  <a:srgbClr val="5B0E29"/>
                </a:solidFill>
                <a:latin typeface="Gramatika-Medium" panose="00000600000000000000" charset="0"/>
              </a:rPr>
              <a:t>Проект «Вместе решаем – вместе делаем»</a:t>
            </a:r>
            <a:endParaRPr lang="ru-RU" dirty="0">
              <a:latin typeface="Gramatika-Medium" panose="00000600000000000000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813957C-C269-441B-8DF3-F5F936D2783E}"/>
              </a:ext>
            </a:extLst>
          </p:cNvPr>
          <p:cNvSpPr/>
          <p:nvPr/>
        </p:nvSpPr>
        <p:spPr>
          <a:xfrm>
            <a:off x="341168" y="5507170"/>
            <a:ext cx="52148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Gramatika-Medium" panose="00000600000000000000" charset="0"/>
              </a:rPr>
              <a:t>Торжественное открытие </a:t>
            </a:r>
            <a:r>
              <a:rPr lang="ru-RU" b="1" dirty="0">
                <a:solidFill>
                  <a:srgbClr val="000000"/>
                </a:solidFill>
                <a:latin typeface="Gramatika-Medium" panose="00000600000000000000" charset="0"/>
              </a:rPr>
              <a:t>тренажерного зала</a:t>
            </a:r>
            <a:endParaRPr lang="ru-RU" dirty="0">
              <a:latin typeface="Gramatika-Medium" panose="00000600000000000000" charset="0"/>
            </a:endParaRPr>
          </a:p>
        </p:txBody>
      </p:sp>
      <p:pic>
        <p:nvPicPr>
          <p:cNvPr id="12" name="Picture 4" descr="https://sun9-7.userapi.com/s/v1/ig2/vLIkEHVsW5XZjjptEx1rIeI5dnXZD1Mfyxvq5h0mzXYJuR4ppEM9Z2PnCmFI40AQYoU_nqaLz6ma6zenr5vgPYn_.jpg?quality=95&amp;as=32x24,48x36,72x54,108x81,160x120,240x180,360x270,480x360,540x405,640x480,720x540,1080x810,1280x960,1440x1080,2560x1920&amp;from=bu&amp;cs=2560x0">
            <a:extLst>
              <a:ext uri="{FF2B5EF4-FFF2-40B4-BE49-F238E27FC236}">
                <a16:creationId xmlns:a16="http://schemas.microsoft.com/office/drawing/2014/main" id="{9F1CF178-3C27-4C15-B3D1-4F75426A7F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04" t="11780" r="21327"/>
          <a:stretch/>
        </p:blipFill>
        <p:spPr bwMode="auto">
          <a:xfrm>
            <a:off x="5509970" y="3797951"/>
            <a:ext cx="2887544" cy="296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https://sun9-24.userapi.com/s/v1/ig2/SDf8p4G5FYH1_3ousThBH57iBqGQA8sVEAY9wtyEdubWuTOJfvq6QzzovBQyZ8Q8tK83Sk2_U-F56iavGl73bumk.jpg?quality=95&amp;as=32x24,48x36,72x54,108x81,160x120,240x180,360x270,480x360,540x405,640x480,720x540,1080x810,1280x960,1440x1080,2560x1920&amp;from=bu&amp;cs=2560x0">
            <a:extLst>
              <a:ext uri="{FF2B5EF4-FFF2-40B4-BE49-F238E27FC236}">
                <a16:creationId xmlns:a16="http://schemas.microsoft.com/office/drawing/2014/main" id="{C73FAD74-3CAE-40C2-ABEF-1C5D25CBF0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34" r="9942" b="1553"/>
          <a:stretch/>
        </p:blipFill>
        <p:spPr bwMode="auto">
          <a:xfrm>
            <a:off x="8575250" y="3997266"/>
            <a:ext cx="3502450" cy="241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720853A5-EA44-4EEB-9E56-28730A3E19B3}"/>
              </a:ext>
            </a:extLst>
          </p:cNvPr>
          <p:cNvSpPr/>
          <p:nvPr/>
        </p:nvSpPr>
        <p:spPr>
          <a:xfrm>
            <a:off x="369942" y="856908"/>
            <a:ext cx="41456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b="1" u="sng" dirty="0">
                <a:solidFill>
                  <a:srgbClr val="0070C0"/>
                </a:solidFill>
              </a:rPr>
              <a:t>МБДОУ «Детский сад  №  36»</a:t>
            </a:r>
          </a:p>
        </p:txBody>
      </p:sp>
    </p:spTree>
    <p:extLst>
      <p:ext uri="{BB962C8B-B14F-4D97-AF65-F5344CB8AC3E}">
        <p14:creationId xmlns:p14="http://schemas.microsoft.com/office/powerpoint/2010/main" val="391637232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8054A30-EB52-41BC-9B02-F98B8AFD8E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BA4215D1-29AE-46E4-9C9F-0BF1F0B3E3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0A00FF0-2BB0-4EF3-B752-3AD47D323746}"/>
              </a:ext>
            </a:extLst>
          </p:cNvPr>
          <p:cNvSpPr txBox="1"/>
          <p:nvPr/>
        </p:nvSpPr>
        <p:spPr>
          <a:xfrm>
            <a:off x="567170" y="238394"/>
            <a:ext cx="54923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T Firs Neue DemiBold" panose="02000503030000020004" pitchFamily="2" charset="-52"/>
              </a:rPr>
              <a:t>Приз организатора: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961183C-DDBD-4101-B1E4-D199E80C41D0}"/>
              </a:ext>
            </a:extLst>
          </p:cNvPr>
          <p:cNvSpPr/>
          <p:nvPr/>
        </p:nvSpPr>
        <p:spPr>
          <a:xfrm>
            <a:off x="332675" y="857958"/>
            <a:ext cx="620288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altLang="ru-RU" u="sng" dirty="0">
                <a:solidFill>
                  <a:srgbClr val="0070C0"/>
                </a:solidFill>
                <a:latin typeface="Gramatika-Medium" panose="00000600000000000000" charset="0"/>
              </a:rPr>
              <a:t>МБОУ «Школа № 174»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i="1" dirty="0">
                <a:solidFill>
                  <a:srgbClr val="5B0E29"/>
                </a:solidFill>
                <a:latin typeface="Gramatika-Medium" panose="00000600000000000000" charset="0"/>
              </a:rPr>
              <a:t>Проект «Живая память поколений» </a:t>
            </a:r>
            <a:r>
              <a:rPr lang="ru-RU" altLang="ru-RU" dirty="0">
                <a:solidFill>
                  <a:srgbClr val="000000"/>
                </a:solidFill>
                <a:latin typeface="Gramatika-Medium" panose="00000600000000000000" charset="0"/>
              </a:rPr>
              <a:t>о создании памятного альбома к 80-летию Победы в Великой Отечественной войне по материалам потомков ветеранов войны и труда.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ru-RU" altLang="ru-RU" dirty="0">
                <a:latin typeface="Gramatika-Medium" panose="00000600000000000000" charset="0"/>
              </a:rPr>
            </a:br>
            <a:r>
              <a:rPr lang="ru-RU" altLang="ru-RU" dirty="0">
                <a:solidFill>
                  <a:srgbClr val="000000"/>
                </a:solidFill>
                <a:latin typeface="Gramatika-Medium" panose="00000600000000000000" charset="0"/>
              </a:rPr>
              <a:t>В школе был проведен конкурс на лучшее эссе и фото с ветераном, проведена исследовательская работа в архивах, изготовлен фотоальбом с самыми яркими работами.</a:t>
            </a:r>
            <a:endParaRPr lang="ru-RU" altLang="ru-RU" dirty="0">
              <a:latin typeface="Gramatika-Medium" panose="00000600000000000000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latin typeface="Gramatika-Medium" panose="00000600000000000000" charset="0"/>
              </a:rPr>
              <a:t> </a:t>
            </a:r>
            <a:endParaRPr lang="ru-RU" dirty="0">
              <a:latin typeface="Gramatika-Medium" panose="00000600000000000000" charset="0"/>
            </a:endParaRPr>
          </a:p>
        </p:txBody>
      </p:sp>
      <p:pic>
        <p:nvPicPr>
          <p:cNvPr id="9" name="Picture 19" descr="https://sun9-61.userapi.com/s/v1/ig2/j-f0A1o9ltR2xD1z_-0D_eOiARrjTAPZX4QvEWAnXIZj9hT7WYm-HSyQeTZLi5Ae4FW0uKArqIX9aD5Fx8m1om5s.jpg?quality=95&amp;as=32x24,48x36,72x54,108x81,160x120,240x180,360x270,480x360,540x405,640x480,720x540,1080x810,1280x960,1440x1080,2000x1500&amp;from=bu&amp;cs=2000x0">
            <a:extLst>
              <a:ext uri="{FF2B5EF4-FFF2-40B4-BE49-F238E27FC236}">
                <a16:creationId xmlns:a16="http://schemas.microsoft.com/office/drawing/2014/main" id="{EF513E44-4A1E-4581-A4B8-3EC0FE5C1C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9" r="8927" b="9028"/>
          <a:stretch/>
        </p:blipFill>
        <p:spPr bwMode="auto">
          <a:xfrm>
            <a:off x="6428674" y="450034"/>
            <a:ext cx="3118504" cy="2642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7" descr="https://sun9-28.userapi.com/s/v1/ig2/GxK4h8eQ0vfn54UzPE9cLs9TQYPRTrgfVGnugJijTto6ti0aOVFF9ssn9q6ZZVOxrtAzWFtvl3UEtAllZ-YoOS3h.jpg?quality=95&amp;as=32x43,48x64,72x96,108x144,160x213,240x320,360x480,480x640,540x720,640x853,720x960,1080x1440,1280x1707,1440x1920,1920x2560&amp;from=bu&amp;cs=1920x0">
            <a:extLst>
              <a:ext uri="{FF2B5EF4-FFF2-40B4-BE49-F238E27FC236}">
                <a16:creationId xmlns:a16="http://schemas.microsoft.com/office/drawing/2014/main" id="{361811A3-5596-4249-9751-91A16F7146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15" t="36359" r="8346" b="1695"/>
          <a:stretch/>
        </p:blipFill>
        <p:spPr bwMode="auto">
          <a:xfrm>
            <a:off x="9664418" y="138500"/>
            <a:ext cx="2423724" cy="32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1F8B1FC-9B68-43DA-9E02-B6C7BEDEA66A}"/>
              </a:ext>
            </a:extLst>
          </p:cNvPr>
          <p:cNvSpPr/>
          <p:nvPr/>
        </p:nvSpPr>
        <p:spPr>
          <a:xfrm>
            <a:off x="332674" y="399727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u="sng" dirty="0">
                <a:solidFill>
                  <a:srgbClr val="0070C0"/>
                </a:solidFill>
                <a:latin typeface="Gramatika-Medium" panose="00000600000000000000" charset="0"/>
              </a:rPr>
              <a:t>МБУ ДО ДЮЦ «Контакт»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>
                <a:solidFill>
                  <a:srgbClr val="5B0E29"/>
                </a:solidFill>
                <a:latin typeface="Gramatika-Medium" panose="00000600000000000000" charset="0"/>
              </a:rPr>
              <a:t>Проект «Помочь может каждый» </a:t>
            </a:r>
            <a:r>
              <a:rPr lang="ru-RU" altLang="ru-RU" sz="1600" dirty="0">
                <a:latin typeface="Arial" panose="020B0604020202020204" pitchFamily="34" charset="0"/>
              </a:rPr>
              <a:t> </a:t>
            </a:r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5EF8C0B-E665-4DF1-946A-DA25C59CE1D7}"/>
              </a:ext>
            </a:extLst>
          </p:cNvPr>
          <p:cNvSpPr/>
          <p:nvPr/>
        </p:nvSpPr>
        <p:spPr>
          <a:xfrm>
            <a:off x="265329" y="4757576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Gramatika-Medium" panose="00000600000000000000" charset="0"/>
              </a:rPr>
              <a:t>- Оборудован презентационный класс, в котором проводятся мастер-классы по изготовлению "Сухих душей" проводятся беседы и обучающие лекции;</a:t>
            </a:r>
            <a:endParaRPr lang="ru-RU" dirty="0">
              <a:solidFill>
                <a:srgbClr val="000000"/>
              </a:solidFill>
              <a:latin typeface="Gramatika-Medium" panose="00000600000000000000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CA4CDD7-03DC-4256-8144-44C7431917A9}"/>
              </a:ext>
            </a:extLst>
          </p:cNvPr>
          <p:cNvSpPr/>
          <p:nvPr/>
        </p:nvSpPr>
        <p:spPr>
          <a:xfrm>
            <a:off x="143546" y="5865572"/>
            <a:ext cx="930662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Gramatika-Medium" panose="00000600000000000000" charset="0"/>
              </a:rPr>
              <a:t>- Закупленные материалы для производства маскировочных сетей;</a:t>
            </a:r>
          </a:p>
          <a:p>
            <a:r>
              <a:rPr lang="ru-RU" dirty="0">
                <a:solidFill>
                  <a:srgbClr val="000000"/>
                </a:solidFill>
                <a:latin typeface="Gramatika-Medium" panose="00000600000000000000" charset="0"/>
              </a:rPr>
              <a:t>- Производятся талисманы и сувениры для пожилых людей в домах престарелых, работников социально-значимых профессий, совета ветеранов района</a:t>
            </a:r>
            <a:r>
              <a:rPr lang="ru-RU" i="1" dirty="0">
                <a:solidFill>
                  <a:srgbClr val="000000"/>
                </a:solidFill>
                <a:latin typeface="Gramatika-Medium" panose="00000600000000000000" charset="0"/>
              </a:rPr>
              <a:t>. 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5ACB201-F570-4CA7-8159-B14E80C6F11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20" r="15696"/>
          <a:stretch/>
        </p:blipFill>
        <p:spPr>
          <a:xfrm>
            <a:off x="6232269" y="3671466"/>
            <a:ext cx="3440797" cy="2197223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DCA220E-8367-4D1A-A584-55DFD42A76C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71" r="23017" b="1230"/>
          <a:stretch/>
        </p:blipFill>
        <p:spPr>
          <a:xfrm>
            <a:off x="9779948" y="3532263"/>
            <a:ext cx="2308194" cy="319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73983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Шеврон 12"/>
          <p:cNvSpPr/>
          <p:nvPr/>
        </p:nvSpPr>
        <p:spPr>
          <a:xfrm>
            <a:off x="7219950" y="0"/>
            <a:ext cx="4701596" cy="6858000"/>
          </a:xfrm>
          <a:prstGeom prst="chevron">
            <a:avLst>
              <a:gd name="adj" fmla="val 65143"/>
            </a:avLst>
          </a:prstGeom>
          <a:solidFill>
            <a:schemeClr val="bg1">
              <a:lumMod val="6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F19D10C-E59A-4123-8CE4-3FE1AC3DA0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2316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6A3DCABC-F387-40EC-AA3A-DF055FA399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550" t="6990" r="17264" b="8350"/>
          <a:stretch/>
        </p:blipFill>
        <p:spPr>
          <a:xfrm>
            <a:off x="428543" y="3782029"/>
            <a:ext cx="2354564" cy="21719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5311C21-15A5-4464-86AB-17FCAB4848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893" r="8750"/>
          <a:stretch/>
        </p:blipFill>
        <p:spPr>
          <a:xfrm>
            <a:off x="3201822" y="1986158"/>
            <a:ext cx="2208378" cy="46521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58F312D-DF24-441C-B2C2-8C91EE54DC07}"/>
              </a:ext>
            </a:extLst>
          </p:cNvPr>
          <p:cNvSpPr/>
          <p:nvPr/>
        </p:nvSpPr>
        <p:spPr>
          <a:xfrm>
            <a:off x="92365" y="1897338"/>
            <a:ext cx="416891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70C0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Установка игровых </a:t>
            </a:r>
          </a:p>
          <a:p>
            <a:r>
              <a:rPr lang="ru-RU" dirty="0">
                <a:solidFill>
                  <a:srgbClr val="0070C0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      элементов </a:t>
            </a:r>
          </a:p>
          <a:p>
            <a:r>
              <a:rPr lang="ru-RU" dirty="0">
                <a:latin typeface="Gramatika-Medium" panose="00000600000000000000" charset="0"/>
                <a:cs typeface="Times New Roman" panose="02020603050405020304" pitchFamily="18" charset="0"/>
              </a:rPr>
              <a:t> ул.40 Лет Победы, д.10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9596BEFC-32FB-41E6-BF89-40C772CFFB40}"/>
              </a:ext>
            </a:extLst>
          </p:cNvPr>
          <p:cNvSpPr/>
          <p:nvPr/>
        </p:nvSpPr>
        <p:spPr>
          <a:xfrm>
            <a:off x="6370285" y="1931169"/>
            <a:ext cx="58217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70C0"/>
                </a:solidFill>
                <a:latin typeface="Gramatika-Medium" panose="00000600000000000000" charset="0"/>
              </a:rPr>
              <a:t>Ремонт дороги к военкомату </a:t>
            </a:r>
            <a:r>
              <a:rPr lang="ru-RU" dirty="0">
                <a:latin typeface="Gramatika-Medium" panose="00000600000000000000" charset="0"/>
              </a:rPr>
              <a:t>от </a:t>
            </a:r>
            <a:r>
              <a:rPr lang="ru-RU" dirty="0" err="1">
                <a:latin typeface="Gramatika-Medium" panose="00000600000000000000" charset="0"/>
              </a:rPr>
              <a:t>пр.Гагарина</a:t>
            </a:r>
            <a:r>
              <a:rPr lang="ru-RU" dirty="0">
                <a:latin typeface="Gramatika-Medium" panose="00000600000000000000" charset="0"/>
              </a:rPr>
              <a:t> до  </a:t>
            </a:r>
            <a:r>
              <a:rPr lang="ru-RU" dirty="0" err="1">
                <a:latin typeface="Gramatika-Medium" panose="00000600000000000000" charset="0"/>
              </a:rPr>
              <a:t>ул.Вятская</a:t>
            </a:r>
            <a:r>
              <a:rPr lang="ru-RU" dirty="0">
                <a:latin typeface="Gramatika-Medium" panose="00000600000000000000" charset="0"/>
              </a:rPr>
              <a:t> </a:t>
            </a:r>
            <a:r>
              <a:rPr lang="ru-RU" b="1" i="1" dirty="0"/>
              <a:t> </a:t>
            </a:r>
            <a:r>
              <a:rPr lang="ru-RU" sz="1600" dirty="0">
                <a:latin typeface="Gramatika-Medium" panose="00000600000000000000" charset="0"/>
              </a:rPr>
              <a:t>(тротуар у дома 27 по  </a:t>
            </a:r>
            <a:r>
              <a:rPr lang="ru-RU" sz="1600" dirty="0" err="1">
                <a:latin typeface="Gramatika-Medium" panose="00000600000000000000" charset="0"/>
              </a:rPr>
              <a:t>ул.М.Голованова</a:t>
            </a:r>
            <a:r>
              <a:rPr lang="ru-RU" sz="1600" dirty="0">
                <a:latin typeface="Gramatika-Medium" panose="00000600000000000000" charset="0"/>
              </a:rPr>
              <a:t>)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1E229CD9-F235-479C-A6D9-0C80FA8F09A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1296" y="3429000"/>
            <a:ext cx="3598633" cy="27095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EA266158-6B6B-4908-B822-7AA84AACAFC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120" y="3005518"/>
            <a:ext cx="2735231" cy="36327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8C6CAF1-E393-4A68-8C3D-5552DDD22D39}"/>
              </a:ext>
            </a:extLst>
          </p:cNvPr>
          <p:cNvSpPr txBox="1"/>
          <p:nvPr/>
        </p:nvSpPr>
        <p:spPr>
          <a:xfrm>
            <a:off x="4352925" y="990007"/>
            <a:ext cx="95557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Gramatika-Medium" panose="00000600000000000000" charset="0"/>
              </a:rPr>
              <a:t>на </a:t>
            </a:r>
            <a:r>
              <a:rPr lang="ru-RU" sz="2000" b="1" u="sng" dirty="0">
                <a:solidFill>
                  <a:srgbClr val="5A0E29"/>
                </a:solidFill>
                <a:latin typeface="Gramatika-Medium" panose="00000600000000000000" charset="0"/>
              </a:rPr>
              <a:t>благоустройство территорий </a:t>
            </a:r>
            <a:r>
              <a:rPr lang="ru-RU" sz="2000" b="1" dirty="0">
                <a:latin typeface="Gramatika-Medium" panose="00000600000000000000" charset="0"/>
              </a:rPr>
              <a:t>в избирательном округе </a:t>
            </a:r>
          </a:p>
          <a:p>
            <a:r>
              <a:rPr lang="ru-RU" sz="2000" b="1" dirty="0">
                <a:latin typeface="Gramatika-Medium" panose="00000600000000000000" charset="0"/>
              </a:rPr>
              <a:t>за счет средств Фонда на поддержку территорий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0A578056-89F3-4093-9827-76113922C53A}"/>
              </a:ext>
            </a:extLst>
          </p:cNvPr>
          <p:cNvSpPr/>
          <p:nvPr/>
        </p:nvSpPr>
        <p:spPr>
          <a:xfrm>
            <a:off x="165447" y="1066951"/>
            <a:ext cx="552341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b="1" dirty="0">
                <a:ln/>
                <a:solidFill>
                  <a:srgbClr val="0070C0"/>
                </a:solidFill>
                <a:latin typeface="Gramatika-Medium" panose="00000600000000000000" charset="0"/>
              </a:rPr>
              <a:t>1 800 000 </a:t>
            </a:r>
            <a:r>
              <a:rPr lang="ru-RU" sz="3000" b="1" dirty="0" err="1">
                <a:ln/>
                <a:solidFill>
                  <a:srgbClr val="0070C0"/>
                </a:solidFill>
                <a:latin typeface="Gramatika-Medium" panose="00000600000000000000" charset="0"/>
              </a:rPr>
              <a:t>руб</a:t>
            </a:r>
            <a:r>
              <a:rPr lang="ru-RU" sz="3000" b="1" dirty="0">
                <a:ln/>
                <a:solidFill>
                  <a:srgbClr val="0070C0"/>
                </a:solidFill>
                <a:latin typeface="Gramatika-Medium" panose="00000600000000000000" charset="0"/>
              </a:rPr>
              <a:t>  </a:t>
            </a:r>
            <a:r>
              <a:rPr lang="ru-RU" sz="2000" b="1" dirty="0">
                <a:ln/>
                <a:latin typeface="Gramatika-Medium" panose="00000600000000000000" charset="0"/>
              </a:rPr>
              <a:t>выделено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E4A27779-F875-4C3B-AE65-801AA372B47E}"/>
              </a:ext>
            </a:extLst>
          </p:cNvPr>
          <p:cNvSpPr/>
          <p:nvPr/>
        </p:nvSpPr>
        <p:spPr>
          <a:xfrm>
            <a:off x="331414" y="328897"/>
            <a:ext cx="98152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Gramatika-Bold" panose="00000800000000000000" pitchFamily="2" charset="0"/>
              </a:rPr>
              <a:t>РАБОТА В ИЗБИРАТЕЛЬНОМ ОКРУГЕ</a:t>
            </a: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0AB6640A-CDD7-462D-B666-A5548FF4D4D3}"/>
              </a:ext>
            </a:extLst>
          </p:cNvPr>
          <p:cNvCxnSpPr/>
          <p:nvPr/>
        </p:nvCxnSpPr>
        <p:spPr>
          <a:xfrm flipV="1">
            <a:off x="428543" y="761876"/>
            <a:ext cx="7413522" cy="0"/>
          </a:xfrm>
          <a:prstGeom prst="line">
            <a:avLst/>
          </a:prstGeom>
          <a:ln w="31750">
            <a:gradFill>
              <a:gsLst>
                <a:gs pos="0">
                  <a:srgbClr val="FF0000"/>
                </a:gs>
                <a:gs pos="100000">
                  <a:srgbClr val="00B0F0"/>
                </a:gs>
              </a:gsLst>
              <a:lin ang="4200000" scaled="0"/>
            </a:gra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5411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itworldcanada.com/wp-content/uploads/2020/06/GettyImages-1157087021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163" y="930260"/>
            <a:ext cx="2805455" cy="2057801"/>
          </a:xfrm>
          <a:prstGeom prst="rect">
            <a:avLst/>
          </a:prstGeom>
          <a:noFill/>
        </p:spPr>
      </p:pic>
      <p:grpSp>
        <p:nvGrpSpPr>
          <p:cNvPr id="2" name="Группа 1"/>
          <p:cNvGrpSpPr/>
          <p:nvPr/>
        </p:nvGrpSpPr>
        <p:grpSpPr bwMode="auto">
          <a:xfrm>
            <a:off x="7725855" y="-1505528"/>
            <a:ext cx="5407146" cy="9324574"/>
            <a:chOff x="7236328" y="-1496291"/>
            <a:chExt cx="5407146" cy="9324574"/>
          </a:xfrm>
        </p:grpSpPr>
        <p:sp>
          <p:nvSpPr>
            <p:cNvPr id="16" name="Шеврон 15"/>
            <p:cNvSpPr/>
            <p:nvPr/>
          </p:nvSpPr>
          <p:spPr bwMode="auto">
            <a:xfrm>
              <a:off x="7236328" y="-669563"/>
              <a:ext cx="3436779" cy="7527563"/>
            </a:xfrm>
            <a:prstGeom prst="chevron">
              <a:avLst>
                <a:gd name="adj" fmla="val 65143"/>
              </a:avLst>
            </a:prstGeom>
            <a:solidFill>
              <a:schemeClr val="bg1">
                <a:lumMod val="65000"/>
                <a:alpha val="49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7" name="Шеврон 16"/>
            <p:cNvSpPr/>
            <p:nvPr/>
          </p:nvSpPr>
          <p:spPr bwMode="auto">
            <a:xfrm>
              <a:off x="8165232" y="-152401"/>
              <a:ext cx="3643656" cy="7980684"/>
            </a:xfrm>
            <a:prstGeom prst="chevron">
              <a:avLst>
                <a:gd name="adj" fmla="val 65143"/>
              </a:avLst>
            </a:prstGeom>
            <a:solidFill>
              <a:schemeClr val="bg1">
                <a:lumMod val="95000"/>
                <a:alpha val="49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8" name="Шеврон 17"/>
            <p:cNvSpPr/>
            <p:nvPr/>
          </p:nvSpPr>
          <p:spPr bwMode="auto">
            <a:xfrm flipH="1">
              <a:off x="10529555" y="-1496291"/>
              <a:ext cx="2113919" cy="7680035"/>
            </a:xfrm>
            <a:prstGeom prst="chevron">
              <a:avLst>
                <a:gd name="adj" fmla="val 98962"/>
              </a:avLst>
            </a:prstGeom>
            <a:solidFill>
              <a:schemeClr val="bg1">
                <a:lumMod val="75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</p:grp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975889" y="151286"/>
            <a:ext cx="704478" cy="89556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9830773" y="151286"/>
            <a:ext cx="943901" cy="9439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 bwMode="auto">
          <a:xfrm>
            <a:off x="2976252" y="1244205"/>
            <a:ext cx="66768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000" dirty="0">
                <a:latin typeface="Gramatika-Bold"/>
              </a:rPr>
              <a:t>Создание новых мест в детских садах и школах</a:t>
            </a:r>
            <a:endParaRPr dirty="0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401617" y="5323687"/>
            <a:ext cx="922019" cy="922019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401617" y="3828704"/>
            <a:ext cx="954107" cy="954107"/>
          </a:xfrm>
          <a:prstGeom prst="rect">
            <a:avLst/>
          </a:prstGeom>
        </p:spPr>
      </p:pic>
      <p:sp>
        <p:nvSpPr>
          <p:cNvPr id="19" name="Номер слайда 1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E0EDC60-8D42-4261-8BCF-EC910EA0E3AC}" type="slidenum">
              <a:rPr lang="ru-RU"/>
              <a:t>6</a:t>
            </a:fld>
            <a:endParaRPr lang="ru-RU"/>
          </a:p>
        </p:txBody>
      </p:sp>
      <p:grpSp>
        <p:nvGrpSpPr>
          <p:cNvPr id="27" name="Группа 26"/>
          <p:cNvGrpSpPr/>
          <p:nvPr/>
        </p:nvGrpSpPr>
        <p:grpSpPr bwMode="auto">
          <a:xfrm>
            <a:off x="2785233" y="967382"/>
            <a:ext cx="313040" cy="313040"/>
            <a:chOff x="550049" y="1068773"/>
            <a:chExt cx="313040" cy="313040"/>
          </a:xfrm>
        </p:grpSpPr>
        <p:sp>
          <p:nvSpPr>
            <p:cNvPr id="28" name="Овал 27"/>
            <p:cNvSpPr/>
            <p:nvPr/>
          </p:nvSpPr>
          <p:spPr bwMode="auto">
            <a:xfrm flipH="1" flipV="1">
              <a:off x="560127" y="1191699"/>
              <a:ext cx="129553" cy="129553"/>
            </a:xfrm>
            <a:prstGeom prst="ellipse">
              <a:avLst/>
            </a:prstGeom>
            <a:solidFill>
              <a:srgbClr val="00B0F0"/>
            </a:solidFill>
            <a:ln w="57150" cap="rnd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1" name="Овал 30"/>
            <p:cNvSpPr/>
            <p:nvPr/>
          </p:nvSpPr>
          <p:spPr bwMode="auto">
            <a:xfrm flipH="1" flipV="1">
              <a:off x="732873" y="1202245"/>
              <a:ext cx="129553" cy="129553"/>
            </a:xfrm>
            <a:prstGeom prst="ellipse">
              <a:avLst/>
            </a:prstGeom>
            <a:solidFill>
              <a:srgbClr val="FF0000"/>
            </a:solidFill>
            <a:ln w="57150" cap="rnd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32" name="Рисунок 31"/>
            <p:cNvPicPr>
              <a:picLocks noChangeAspect="1"/>
            </p:cNvPicPr>
            <p:nvPr/>
          </p:nvPicPr>
          <p:blipFill>
            <a:blip r:embed="rId7"/>
            <a:stretch/>
          </p:blipFill>
          <p:spPr bwMode="auto">
            <a:xfrm flipH="1" flipV="1">
              <a:off x="550049" y="1068773"/>
              <a:ext cx="313040" cy="313040"/>
            </a:xfrm>
            <a:prstGeom prst="rect">
              <a:avLst/>
            </a:prstGeom>
          </p:spPr>
        </p:pic>
      </p:grpSp>
      <p:sp>
        <p:nvSpPr>
          <p:cNvPr id="40" name="TextBox 39"/>
          <p:cNvSpPr txBox="1"/>
          <p:nvPr/>
        </p:nvSpPr>
        <p:spPr bwMode="auto">
          <a:xfrm>
            <a:off x="248473" y="200119"/>
            <a:ext cx="93762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ru-RU" sz="1600" dirty="0">
                <a:latin typeface="+mj-lt"/>
              </a:rPr>
              <a:t>ОБРАЗОВАНИЕ</a:t>
            </a:r>
            <a:r>
              <a:rPr lang="ru-RU" sz="1000" dirty="0"/>
              <a:t>  СОЦИАЛЬНАЯ ПОЛИТИКА  МОЛОДЕЖНАЯ ПОЛИТИКА  ЖИЛИЩНАЯ ПОЛИТИКА И БЛАГОУСТРОЙСТВО  СПОРТ  ЭКОЛОГИЯ И ОКРУЖАЮЩАЯ СРЕДА  КУЛЬТУРА И ТУРИЗМ  СВЯЗЬ  ЭКОНОМИКА  ДОРОГИ, ТРАНСПОРТ, ИНФРАСТРУКТУРА  КОМПЛЕКСНОЕ РАЗВИТИЕ СЕЛЬСКИХ ТЕРРИТОРИЙ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888510D-FAB8-4118-9D4E-E9E16030D946}"/>
              </a:ext>
            </a:extLst>
          </p:cNvPr>
          <p:cNvSpPr/>
          <p:nvPr/>
        </p:nvSpPr>
        <p:spPr>
          <a:xfrm>
            <a:off x="1520469" y="5046033"/>
            <a:ext cx="732107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i="1" dirty="0">
              <a:latin typeface="Gramatika-Medium" panose="0000060000000000000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Gramatika-Medium" panose="00000600000000000000" charset="0"/>
              </a:rPr>
              <a:t>МБДОУ «Детский сад № 225» (</a:t>
            </a:r>
            <a:r>
              <a:rPr lang="ru-RU" dirty="0" err="1">
                <a:latin typeface="Gramatika-Medium" panose="00000600000000000000" charset="0"/>
              </a:rPr>
              <a:t>с.п.Новинки</a:t>
            </a:r>
            <a:r>
              <a:rPr lang="ru-RU" dirty="0">
                <a:latin typeface="Gramatika-Medium" panose="00000600000000000000" charset="0"/>
              </a:rPr>
              <a:t>, ул.2-ая Дорожная, д.10а)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Gramatika-Medium" panose="00000600000000000000" charset="0"/>
              </a:rPr>
              <a:t>МБДОУ «Детский сад №  216» (</a:t>
            </a:r>
            <a:r>
              <a:rPr lang="ru-RU" dirty="0" err="1">
                <a:latin typeface="Gramatika-Medium" panose="00000600000000000000" charset="0"/>
              </a:rPr>
              <a:t>ул.Верховая</a:t>
            </a:r>
            <a:r>
              <a:rPr lang="ru-RU" dirty="0">
                <a:latin typeface="Gramatika-Medium" panose="00000600000000000000" charset="0"/>
              </a:rPr>
              <a:t>, д.18)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Gramatika-Medium" panose="00000600000000000000" charset="0"/>
              </a:rPr>
              <a:t>МБДОУ «Детский сад «№ 235»  (пр. Гагарина д. 101В)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195643E0-07E9-4768-A762-6B1BF3154FA1}"/>
              </a:ext>
            </a:extLst>
          </p:cNvPr>
          <p:cNvSpPr/>
          <p:nvPr/>
        </p:nvSpPr>
        <p:spPr>
          <a:xfrm>
            <a:off x="1581486" y="3480641"/>
            <a:ext cx="779723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Gramatika-Medium" panose="0000060000000000000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70C0"/>
                </a:solidFill>
                <a:latin typeface="Gramatika-Medium" panose="00000600000000000000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dirty="0" err="1">
                <a:solidFill>
                  <a:srgbClr val="0070C0"/>
                </a:solidFill>
                <a:latin typeface="Gramatika-Medium" panose="00000600000000000000" charset="0"/>
                <a:ea typeface="Calibri" panose="020F0502020204030204" pitchFamily="34" charset="0"/>
                <a:cs typeface="Times New Roman" panose="02020603050405020304" pitchFamily="18" charset="0"/>
              </a:rPr>
              <a:t>Приокском</a:t>
            </a:r>
            <a:r>
              <a:rPr lang="ru-RU" dirty="0">
                <a:solidFill>
                  <a:srgbClr val="0070C0"/>
                </a:solidFill>
                <a:latin typeface="Gramatika-Medium" panose="00000600000000000000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районе: </a:t>
            </a:r>
          </a:p>
          <a:p>
            <a:endParaRPr lang="ru-RU" dirty="0">
              <a:solidFill>
                <a:srgbClr val="0070C0"/>
              </a:solidFill>
              <a:latin typeface="Gramatika-Medium" panose="0000060000000000000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Gramatika-Medium" panose="00000600000000000000" charset="0"/>
              </a:rPr>
              <a:t>МБОУ «Школа № 132» (ноябрь 2021 года, </a:t>
            </a:r>
            <a:r>
              <a:rPr lang="ru-RU" dirty="0" err="1">
                <a:latin typeface="Gramatika-Medium" panose="00000600000000000000" charset="0"/>
              </a:rPr>
              <a:t>с.п.Новинки</a:t>
            </a:r>
            <a:r>
              <a:rPr lang="ru-RU" dirty="0">
                <a:latin typeface="Gramatika-Medium" panose="00000600000000000000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Gramatika-Medium" panose="00000600000000000000" charset="0"/>
              </a:rPr>
              <a:t>МБОУ « Школа № 152» (2022 год)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Gramatika-Medium" panose="00000600000000000000" charset="0"/>
                <a:ea typeface="Calibri" panose="020F0502020204030204" pitchFamily="34" charset="0"/>
                <a:cs typeface="Times New Roman" panose="02020603050405020304" pitchFamily="18" charset="0"/>
              </a:rPr>
              <a:t>2-ой корпус  </a:t>
            </a:r>
            <a:r>
              <a:rPr lang="ru-RU" dirty="0">
                <a:latin typeface="Gramatika-Medium" panose="00000600000000000000" charset="0"/>
              </a:rPr>
              <a:t>МАОУ «Школа № 131»  </a:t>
            </a:r>
            <a:r>
              <a:rPr lang="ru-RU" dirty="0">
                <a:latin typeface="Gramatika-Medium" panose="00000600000000000000" charset="0"/>
                <a:ea typeface="Calibri" panose="020F0502020204030204" pitchFamily="34" charset="0"/>
                <a:cs typeface="Times New Roman" panose="02020603050405020304" pitchFamily="18" charset="0"/>
              </a:rPr>
              <a:t>(2024 год)</a:t>
            </a:r>
            <a:endParaRPr lang="ru-RU" dirty="0">
              <a:latin typeface="Gramatika-Medium" panose="00000600000000000000" charset="0"/>
            </a:endParaRPr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CDD4F952-BB4C-401D-84A2-7FEFA4531C6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20454"/>
          <a:stretch/>
        </p:blipFill>
        <p:spPr>
          <a:xfrm>
            <a:off x="9189127" y="1237252"/>
            <a:ext cx="2835176" cy="3009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90DFA10E-D3C6-4023-BFB5-77268C512AA6}"/>
              </a:ext>
            </a:extLst>
          </p:cNvPr>
          <p:cNvSpPr txBox="1"/>
          <p:nvPr/>
        </p:nvSpPr>
        <p:spPr bwMode="auto">
          <a:xfrm>
            <a:off x="3267716" y="1974890"/>
            <a:ext cx="58993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000" dirty="0">
                <a:solidFill>
                  <a:srgbClr val="0070C0"/>
                </a:solidFill>
                <a:latin typeface="+mj-lt"/>
              </a:rPr>
              <a:t>+ </a:t>
            </a:r>
            <a:r>
              <a:rPr lang="ru-RU" sz="2200" dirty="0">
                <a:solidFill>
                  <a:srgbClr val="0070C0"/>
                </a:solidFill>
                <a:latin typeface="+mj-lt"/>
              </a:rPr>
              <a:t>22</a:t>
            </a:r>
            <a:r>
              <a:rPr lang="ru-RU" sz="2000" dirty="0">
                <a:solidFill>
                  <a:srgbClr val="0070C0"/>
                </a:solidFill>
                <a:latin typeface="+mj-lt"/>
              </a:rPr>
              <a:t> новых детских сада на</a:t>
            </a:r>
            <a:r>
              <a:rPr lang="en-US" sz="2000" dirty="0">
                <a:solidFill>
                  <a:srgbClr val="0070C0"/>
                </a:solidFill>
                <a:latin typeface="+mj-lt"/>
              </a:rPr>
              <a:t> </a:t>
            </a:r>
            <a:r>
              <a:rPr lang="ru-RU" sz="2000" dirty="0">
                <a:solidFill>
                  <a:srgbClr val="0070C0"/>
                </a:solidFill>
                <a:latin typeface="+mj-lt"/>
              </a:rPr>
              <a:t>3 919 мест</a:t>
            </a:r>
            <a:endParaRPr sz="2000" dirty="0">
              <a:solidFill>
                <a:srgbClr val="0070C0"/>
              </a:solidFill>
              <a:latin typeface="+mj-lt"/>
            </a:endParaRPr>
          </a:p>
          <a:p>
            <a:pPr>
              <a:defRPr/>
            </a:pPr>
            <a:r>
              <a:rPr lang="ru-RU" sz="2000" dirty="0">
                <a:solidFill>
                  <a:srgbClr val="0070C0"/>
                </a:solidFill>
                <a:latin typeface="+mj-lt"/>
              </a:rPr>
              <a:t>+</a:t>
            </a:r>
            <a:r>
              <a:rPr lang="ru-RU" sz="2200" dirty="0">
                <a:solidFill>
                  <a:srgbClr val="0070C0"/>
                </a:solidFill>
                <a:latin typeface="+mj-lt"/>
              </a:rPr>
              <a:t> 30 </a:t>
            </a:r>
            <a:r>
              <a:rPr lang="ru-RU" sz="2000" dirty="0">
                <a:solidFill>
                  <a:srgbClr val="0070C0"/>
                </a:solidFill>
                <a:latin typeface="+mj-lt"/>
              </a:rPr>
              <a:t>школ на 29 354 мест</a:t>
            </a:r>
            <a:endParaRPr sz="2000" dirty="0">
              <a:solidFill>
                <a:srgbClr val="0070C0"/>
              </a:solidFill>
              <a:latin typeface="+mj-lt"/>
            </a:endParaRPr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83491C5A-228D-4547-A32C-779C7A0D7EFD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5172"/>
          <a:stretch/>
        </p:blipFill>
        <p:spPr>
          <a:xfrm>
            <a:off x="9048425" y="4555073"/>
            <a:ext cx="3043113" cy="21642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3015761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Шеврон 14"/>
          <p:cNvSpPr/>
          <p:nvPr/>
        </p:nvSpPr>
        <p:spPr>
          <a:xfrm>
            <a:off x="7219950" y="0"/>
            <a:ext cx="4701596" cy="6858000"/>
          </a:xfrm>
          <a:prstGeom prst="chevron">
            <a:avLst>
              <a:gd name="adj" fmla="val 65143"/>
            </a:avLst>
          </a:prstGeom>
          <a:solidFill>
            <a:schemeClr val="bg1">
              <a:lumMod val="6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F19D10C-E59A-4123-8CE4-3FE1AC3DA0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2316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4F48EDE-11AE-4005-AAAB-82AAA10FBA9F}"/>
              </a:ext>
            </a:extLst>
          </p:cNvPr>
          <p:cNvSpPr/>
          <p:nvPr/>
        </p:nvSpPr>
        <p:spPr>
          <a:xfrm>
            <a:off x="92365" y="1011858"/>
            <a:ext cx="11500996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b="1" u="sng" dirty="0">
                <a:solidFill>
                  <a:srgbClr val="740000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Ремонт и замена лестниц</a:t>
            </a:r>
            <a:r>
              <a:rPr lang="en-US" sz="2000" b="1" u="sng" dirty="0">
                <a:solidFill>
                  <a:srgbClr val="740000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 </a:t>
            </a:r>
            <a:r>
              <a:rPr lang="ru-RU" sz="2000" b="1" u="sng" dirty="0">
                <a:solidFill>
                  <a:srgbClr val="740000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 в </a:t>
            </a:r>
            <a:r>
              <a:rPr lang="ru-RU" sz="2000" b="1" u="sng" dirty="0" err="1">
                <a:solidFill>
                  <a:srgbClr val="740000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Приокском</a:t>
            </a:r>
            <a:r>
              <a:rPr lang="ru-RU" sz="2000" b="1" u="sng" dirty="0">
                <a:solidFill>
                  <a:srgbClr val="740000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 районе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CEA9159-FCB0-4127-BA41-18AD48D103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241" r="13414"/>
          <a:stretch/>
        </p:blipFill>
        <p:spPr>
          <a:xfrm>
            <a:off x="3372925" y="2374151"/>
            <a:ext cx="2848223" cy="37914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EC2F979-80E4-43F3-A7D3-81EAE252E02B}"/>
              </a:ext>
            </a:extLst>
          </p:cNvPr>
          <p:cNvSpPr/>
          <p:nvPr/>
        </p:nvSpPr>
        <p:spPr>
          <a:xfrm>
            <a:off x="252589" y="1587096"/>
            <a:ext cx="837963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70C0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Лестница на ул.40 лет Победы</a:t>
            </a:r>
            <a:endParaRPr lang="ru-RU" sz="2000" dirty="0">
              <a:solidFill>
                <a:srgbClr val="740000"/>
              </a:solidFill>
              <a:latin typeface="Gramatika-Medium" panose="00000600000000000000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Gramatika-Medium" panose="00000600000000000000" charset="0"/>
                <a:cs typeface="Times New Roman" panose="02020603050405020304" pitchFamily="18" charset="0"/>
              </a:rPr>
              <a:t>деревянные ступеньки и перила заменили на железные</a:t>
            </a:r>
            <a:endParaRPr lang="ru-RU" sz="2000" dirty="0">
              <a:solidFill>
                <a:srgbClr val="0066CC"/>
              </a:solidFill>
              <a:latin typeface="Gramatika-Medium" panose="00000600000000000000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ABC8DC0B-0A5A-4150-AB97-9B8AAC343A29}"/>
              </a:ext>
            </a:extLst>
          </p:cNvPr>
          <p:cNvSpPr/>
          <p:nvPr/>
        </p:nvSpPr>
        <p:spPr>
          <a:xfrm>
            <a:off x="8211118" y="1198413"/>
            <a:ext cx="33473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rgbClr val="0070C0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Лестница в </a:t>
            </a:r>
            <a:r>
              <a:rPr lang="ru-RU" sz="2000" dirty="0" err="1">
                <a:solidFill>
                  <a:srgbClr val="0070C0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Мордвинцево</a:t>
            </a:r>
            <a:endParaRPr lang="ru-RU" sz="2000" dirty="0">
              <a:solidFill>
                <a:srgbClr val="0070C0"/>
              </a:solidFill>
              <a:latin typeface="Gramatika-Medium" panose="00000600000000000000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7762910-B398-4C37-BDB4-6F789F6B50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7270" y="2582911"/>
            <a:ext cx="2848223" cy="37961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DDEE949E-6E9C-48C6-B725-E1B95562982F}"/>
              </a:ext>
            </a:extLst>
          </p:cNvPr>
          <p:cNvSpPr/>
          <p:nvPr/>
        </p:nvSpPr>
        <p:spPr>
          <a:xfrm>
            <a:off x="6713382" y="1587096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solidFill>
                  <a:srgbClr val="000000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заменили ступеньки, </a:t>
            </a:r>
          </a:p>
          <a:p>
            <a:pPr algn="ctr"/>
            <a:r>
              <a:rPr lang="ru-RU" dirty="0">
                <a:solidFill>
                  <a:srgbClr val="000000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находящиеся в </a:t>
            </a:r>
          </a:p>
          <a:p>
            <a:pPr algn="ctr"/>
            <a:r>
              <a:rPr lang="ru-RU" dirty="0">
                <a:solidFill>
                  <a:srgbClr val="000000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аварийном состоянии</a:t>
            </a:r>
            <a:endParaRPr lang="ru-RU" dirty="0">
              <a:latin typeface="Gramatika-Medium" panose="00000600000000000000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FB4A00CA-82AE-4990-BD26-E0A268BECBC9}"/>
              </a:ext>
            </a:extLst>
          </p:cNvPr>
          <p:cNvSpPr/>
          <p:nvPr/>
        </p:nvSpPr>
        <p:spPr>
          <a:xfrm>
            <a:off x="331414" y="328897"/>
            <a:ext cx="98152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Gramatika-Bold" panose="00000800000000000000" pitchFamily="2" charset="0"/>
              </a:rPr>
              <a:t>РАБОТА В ИЗБИРАТЕЛЬНОМ ОКРУГЕ</a:t>
            </a: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B63ED2AC-9174-4828-B8C9-F3CBF0466066}"/>
              </a:ext>
            </a:extLst>
          </p:cNvPr>
          <p:cNvCxnSpPr/>
          <p:nvPr/>
        </p:nvCxnSpPr>
        <p:spPr>
          <a:xfrm flipV="1">
            <a:off x="428543" y="761876"/>
            <a:ext cx="7413522" cy="0"/>
          </a:xfrm>
          <a:prstGeom prst="line">
            <a:avLst/>
          </a:prstGeom>
          <a:ln w="31750">
            <a:gradFill>
              <a:gsLst>
                <a:gs pos="0">
                  <a:srgbClr val="FF0000"/>
                </a:gs>
                <a:gs pos="100000">
                  <a:srgbClr val="00B0F0"/>
                </a:gs>
              </a:gsLst>
              <a:lin ang="4200000" scaled="0"/>
            </a:gra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C4D14F79-AFC5-40D1-8888-DB8B555CBA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393" y="2415803"/>
            <a:ext cx="2128298" cy="3780528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1A961803-0BBC-420E-8A4D-029E9975C91A}"/>
              </a:ext>
            </a:extLst>
          </p:cNvPr>
          <p:cNvSpPr/>
          <p:nvPr/>
        </p:nvSpPr>
        <p:spPr>
          <a:xfrm>
            <a:off x="-39657" y="6163409"/>
            <a:ext cx="34125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70C0"/>
                </a:solidFill>
                <a:ea typeface="Microsoft Sans Serif" panose="020B0604020202020204" pitchFamily="34" charset="0"/>
              </a:rPr>
              <a:t>ДО проведения </a:t>
            </a:r>
          </a:p>
          <a:p>
            <a:pPr algn="ctr"/>
            <a:r>
              <a:rPr lang="ru-RU" dirty="0">
                <a:solidFill>
                  <a:srgbClr val="0070C0"/>
                </a:solidFill>
                <a:ea typeface="Microsoft Sans Serif" panose="020B0604020202020204" pitchFamily="34" charset="0"/>
              </a:rPr>
              <a:t>ремонтных работ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26" name="Номер слайда 1">
            <a:extLst>
              <a:ext uri="{FF2B5EF4-FFF2-40B4-BE49-F238E27FC236}">
                <a16:creationId xmlns:a16="http://schemas.microsoft.com/office/drawing/2014/main" id="{4584A94B-AC15-455E-A00D-C0DDC9860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556841" y="6337055"/>
            <a:ext cx="3816615" cy="365125"/>
          </a:xfrm>
        </p:spPr>
        <p:txBody>
          <a:bodyPr/>
          <a:lstStyle/>
          <a:p>
            <a:r>
              <a:rPr lang="ru-RU" sz="1800" dirty="0">
                <a:solidFill>
                  <a:srgbClr val="0070C0"/>
                </a:solidFill>
                <a:ea typeface="Microsoft Sans Serif" panose="020B0604020202020204" pitchFamily="34" charset="0"/>
              </a:rPr>
              <a:t>ПОСЛЕ замены лестницы</a:t>
            </a:r>
            <a:endParaRPr lang="ru-RU" sz="1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88334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Шеврон 12"/>
          <p:cNvSpPr/>
          <p:nvPr/>
        </p:nvSpPr>
        <p:spPr>
          <a:xfrm>
            <a:off x="7219950" y="0"/>
            <a:ext cx="4701596" cy="6858000"/>
          </a:xfrm>
          <a:prstGeom prst="chevron">
            <a:avLst>
              <a:gd name="adj" fmla="val 65143"/>
            </a:avLst>
          </a:prstGeom>
          <a:solidFill>
            <a:schemeClr val="bg1">
              <a:lumMod val="6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F19D10C-E59A-4123-8CE4-3FE1AC3DA0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2316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7D6ED685-E60A-4444-A24D-B39ACF477583}"/>
              </a:ext>
            </a:extLst>
          </p:cNvPr>
          <p:cNvSpPr/>
          <p:nvPr/>
        </p:nvSpPr>
        <p:spPr>
          <a:xfrm>
            <a:off x="0" y="1112215"/>
            <a:ext cx="67246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70C0"/>
                </a:solidFill>
                <a:latin typeface="Gramatika-Medium" panose="00000600000000000000" charset="0"/>
                <a:ea typeface="Microsoft Sans Serif" panose="020B0604020202020204" pitchFamily="34" charset="0"/>
              </a:rPr>
              <a:t>Дорога к Александровскому роднику (</a:t>
            </a:r>
            <a:r>
              <a:rPr lang="ru-RU" sz="2000" dirty="0" err="1">
                <a:solidFill>
                  <a:srgbClr val="0070C0"/>
                </a:solidFill>
                <a:latin typeface="Gramatika-Medium" panose="00000600000000000000" charset="0"/>
                <a:ea typeface="Microsoft Sans Serif" panose="020B0604020202020204" pitchFamily="34" charset="0"/>
              </a:rPr>
              <a:t>ул.Горная</a:t>
            </a:r>
            <a:r>
              <a:rPr lang="ru-RU" sz="2000" dirty="0">
                <a:solidFill>
                  <a:srgbClr val="0070C0"/>
                </a:solidFill>
                <a:latin typeface="Gramatika-Medium" panose="00000600000000000000" charset="0"/>
                <a:ea typeface="Microsoft Sans Serif" panose="020B0604020202020204" pitchFamily="34" charset="0"/>
              </a:rPr>
              <a:t>)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FB4A00CA-82AE-4990-BD26-E0A268BECBC9}"/>
              </a:ext>
            </a:extLst>
          </p:cNvPr>
          <p:cNvSpPr/>
          <p:nvPr/>
        </p:nvSpPr>
        <p:spPr>
          <a:xfrm>
            <a:off x="331414" y="328897"/>
            <a:ext cx="98152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Gramatika-Bold" panose="00000800000000000000" pitchFamily="2" charset="0"/>
              </a:rPr>
              <a:t>РАБОТА В ИЗБИРАТЕЛЬНОМ ОКРУГЕ</a:t>
            </a: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B63ED2AC-9174-4828-B8C9-F3CBF0466066}"/>
              </a:ext>
            </a:extLst>
          </p:cNvPr>
          <p:cNvCxnSpPr/>
          <p:nvPr/>
        </p:nvCxnSpPr>
        <p:spPr>
          <a:xfrm flipV="1">
            <a:off x="428543" y="761876"/>
            <a:ext cx="7413522" cy="0"/>
          </a:xfrm>
          <a:prstGeom prst="line">
            <a:avLst/>
          </a:prstGeom>
          <a:ln w="31750">
            <a:gradFill>
              <a:gsLst>
                <a:gs pos="0">
                  <a:srgbClr val="FF0000"/>
                </a:gs>
                <a:gs pos="100000">
                  <a:srgbClr val="00B0F0"/>
                </a:gs>
              </a:gsLst>
              <a:lin ang="4200000" scaled="0"/>
            </a:gra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5110038-D237-4D24-AAD1-6420B05446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414" y="1579611"/>
            <a:ext cx="3412581" cy="25594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A7BDC3C6-F4D9-4229-9042-132D0D52E5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284" y="4139047"/>
            <a:ext cx="3412582" cy="25594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AE1F463-97A3-47E0-B6D4-33CA3A17EE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36256" y="2084558"/>
            <a:ext cx="3682548" cy="27619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E7E1CB1A-E955-4D5E-B615-41E8654A8AD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699314" y="2084558"/>
            <a:ext cx="3682550" cy="27619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028A909A-A2B0-4D26-ACB1-EECE7ECBC0E1}"/>
              </a:ext>
            </a:extLst>
          </p:cNvPr>
          <p:cNvSpPr/>
          <p:nvPr/>
        </p:nvSpPr>
        <p:spPr>
          <a:xfrm>
            <a:off x="3092023" y="1935999"/>
            <a:ext cx="34125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i="1" dirty="0">
              <a:solidFill>
                <a:srgbClr val="0070C0"/>
              </a:solidFill>
              <a:ea typeface="Microsoft Sans Serif" panose="020B0604020202020204" pitchFamily="34" charset="0"/>
            </a:endParaRPr>
          </a:p>
          <a:p>
            <a:pPr algn="ctr"/>
            <a:r>
              <a:rPr lang="ru-RU" i="1" dirty="0">
                <a:solidFill>
                  <a:srgbClr val="0070C0"/>
                </a:solidFill>
                <a:ea typeface="Microsoft Sans Serif" panose="020B0604020202020204" pitchFamily="34" charset="0"/>
              </a:rPr>
              <a:t>    </a:t>
            </a:r>
            <a:r>
              <a:rPr lang="ru-RU" dirty="0">
                <a:solidFill>
                  <a:srgbClr val="0070C0"/>
                </a:solidFill>
                <a:ea typeface="Microsoft Sans Serif" panose="020B0604020202020204" pitchFamily="34" charset="0"/>
              </a:rPr>
              <a:t>ДО проведения </a:t>
            </a:r>
          </a:p>
          <a:p>
            <a:pPr algn="ctr"/>
            <a:r>
              <a:rPr lang="ru-RU" dirty="0">
                <a:solidFill>
                  <a:srgbClr val="0070C0"/>
                </a:solidFill>
                <a:ea typeface="Microsoft Sans Serif" panose="020B0604020202020204" pitchFamily="34" charset="0"/>
              </a:rPr>
              <a:t>ремонтных работ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0CA1AAF0-BF3B-4A4D-91B6-14606F21EB3C}"/>
              </a:ext>
            </a:extLst>
          </p:cNvPr>
          <p:cNvSpPr/>
          <p:nvPr/>
        </p:nvSpPr>
        <p:spPr>
          <a:xfrm>
            <a:off x="3792580" y="5049433"/>
            <a:ext cx="22028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70C0"/>
                </a:solidFill>
                <a:ea typeface="Microsoft Sans Serif" panose="020B0604020202020204" pitchFamily="34" charset="0"/>
              </a:rPr>
              <a:t>во время ремонта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29" name="Номер слайда 1">
            <a:extLst>
              <a:ext uri="{FF2B5EF4-FFF2-40B4-BE49-F238E27FC236}">
                <a16:creationId xmlns:a16="http://schemas.microsoft.com/office/drawing/2014/main" id="{A8A63C10-FA7D-4E12-B821-D7C73242A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50279" y="5524106"/>
            <a:ext cx="3816615" cy="365125"/>
          </a:xfrm>
        </p:spPr>
        <p:txBody>
          <a:bodyPr/>
          <a:lstStyle/>
          <a:p>
            <a:r>
              <a:rPr lang="ru-RU" sz="1800" dirty="0">
                <a:solidFill>
                  <a:srgbClr val="0070C0"/>
                </a:solidFill>
                <a:ea typeface="Microsoft Sans Serif" panose="020B0604020202020204" pitchFamily="34" charset="0"/>
              </a:rPr>
              <a:t>ПОСЛЕ проведения работ</a:t>
            </a:r>
            <a:endParaRPr lang="ru-RU" sz="1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09599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Шеврон 26"/>
          <p:cNvSpPr/>
          <p:nvPr/>
        </p:nvSpPr>
        <p:spPr>
          <a:xfrm>
            <a:off x="7134225" y="0"/>
            <a:ext cx="3577402" cy="6858000"/>
          </a:xfrm>
          <a:prstGeom prst="chevron">
            <a:avLst>
              <a:gd name="adj" fmla="val 65143"/>
            </a:avLst>
          </a:prstGeom>
          <a:solidFill>
            <a:schemeClr val="bg1">
              <a:lumMod val="6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Шеврон 27"/>
          <p:cNvSpPr/>
          <p:nvPr/>
        </p:nvSpPr>
        <p:spPr>
          <a:xfrm>
            <a:off x="8165232" y="-152401"/>
            <a:ext cx="3643657" cy="7980684"/>
          </a:xfrm>
          <a:prstGeom prst="chevron">
            <a:avLst>
              <a:gd name="adj" fmla="val 65143"/>
            </a:avLst>
          </a:prstGeom>
          <a:solidFill>
            <a:schemeClr val="bg1">
              <a:lumMod val="9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Шеврон 28"/>
          <p:cNvSpPr/>
          <p:nvPr/>
        </p:nvSpPr>
        <p:spPr>
          <a:xfrm flipH="1">
            <a:off x="10529555" y="-1496291"/>
            <a:ext cx="2113919" cy="7680036"/>
          </a:xfrm>
          <a:prstGeom prst="chevron">
            <a:avLst>
              <a:gd name="adj" fmla="val 98962"/>
            </a:avLst>
          </a:prstGeom>
          <a:solidFill>
            <a:schemeClr val="bg1">
              <a:lumMod val="75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5015" y="141572"/>
            <a:ext cx="704478" cy="895567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5108" y="141572"/>
            <a:ext cx="943901" cy="943901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EDC60-8D42-4261-8BCF-EC910EA0E3AC}" type="slidenum">
              <a:rPr lang="ru-RU" smtClean="0"/>
              <a:pPr/>
              <a:t>62</a:t>
            </a:fld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428543" y="761876"/>
            <a:ext cx="7413522" cy="0"/>
          </a:xfrm>
          <a:prstGeom prst="line">
            <a:avLst/>
          </a:prstGeom>
          <a:ln w="31750">
            <a:gradFill>
              <a:gsLst>
                <a:gs pos="0">
                  <a:srgbClr val="FF0000"/>
                </a:gs>
                <a:gs pos="100000">
                  <a:srgbClr val="00B0F0"/>
                </a:gs>
              </a:gsLst>
              <a:lin ang="4200000" scaled="0"/>
            </a:gra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31414" y="328897"/>
            <a:ext cx="98152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Gramatika-Bold" panose="00000800000000000000" pitchFamily="2" charset="0"/>
              </a:rPr>
              <a:t>РАБОТА ДЕПУТАТА В ИЗБИРАТЕЛЬНОМ ОКРУГЕ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13" y="1066155"/>
            <a:ext cx="721831" cy="721831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55B58FA-D0B5-44FC-A9D0-6CC4CB779C95}"/>
              </a:ext>
            </a:extLst>
          </p:cNvPr>
          <p:cNvSpPr/>
          <p:nvPr/>
        </p:nvSpPr>
        <p:spPr>
          <a:xfrm>
            <a:off x="1107265" y="963676"/>
            <a:ext cx="100847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6A3233"/>
                </a:solidFill>
                <a:latin typeface="TT Firs Neue DemiBold" panose="02000503030000020004" pitchFamily="2" charset="-52"/>
              </a:rPr>
              <a:t>Выделение материальной помощи за счет средств </a:t>
            </a:r>
          </a:p>
          <a:p>
            <a:r>
              <a:rPr lang="ru-RU" sz="2000" dirty="0">
                <a:solidFill>
                  <a:srgbClr val="6A3233"/>
                </a:solidFill>
                <a:latin typeface="TT Firs Neue DemiBold" panose="02000503030000020004" pitchFamily="2" charset="-52"/>
              </a:rPr>
              <a:t>Фонда на поддержку территорий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72D425D-54C4-4B24-B608-8B193D35D433}"/>
              </a:ext>
            </a:extLst>
          </p:cNvPr>
          <p:cNvSpPr/>
          <p:nvPr/>
        </p:nvSpPr>
        <p:spPr>
          <a:xfrm>
            <a:off x="175523" y="2814429"/>
            <a:ext cx="6096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endParaRPr lang="ru-RU" dirty="0"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6A3233"/>
                </a:solidFill>
                <a:latin typeface="+mj-lt"/>
                <a:cs typeface="Times New Roman" panose="02020603050405020304" pitchFamily="18" charset="0"/>
              </a:rPr>
              <a:t>Семьям, потерявшим имущество при пожарах;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>
              <a:latin typeface="+mj-lt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6A3233"/>
                </a:solidFill>
                <a:latin typeface="+mj-lt"/>
                <a:cs typeface="Times New Roman" panose="02020603050405020304" pitchFamily="18" charset="0"/>
              </a:rPr>
              <a:t>На частичное возмещение затрат на лечение;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>
              <a:latin typeface="+mj-lt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6A3233"/>
                </a:solidFill>
                <a:latin typeface="+mj-lt"/>
                <a:cs typeface="Times New Roman" panose="02020603050405020304" pitchFamily="18" charset="0"/>
              </a:rPr>
              <a:t>Людям в трудной жизненной ситуации на товары первой необходимости;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6A3233"/>
                </a:solidFill>
                <a:latin typeface="+mj-lt"/>
                <a:cs typeface="Times New Roman" panose="02020603050405020304" pitchFamily="18" charset="0"/>
              </a:rPr>
              <a:t>Ребятам-</a:t>
            </a:r>
            <a:r>
              <a:rPr lang="ru-RU" dirty="0" err="1">
                <a:solidFill>
                  <a:srgbClr val="6A3233"/>
                </a:solidFill>
                <a:latin typeface="+mj-lt"/>
                <a:cs typeface="Times New Roman" panose="02020603050405020304" pitchFamily="18" charset="0"/>
              </a:rPr>
              <a:t>приокчанам</a:t>
            </a:r>
            <a:r>
              <a:rPr lang="ru-RU" dirty="0">
                <a:solidFill>
                  <a:srgbClr val="6A3233"/>
                </a:solidFill>
                <a:latin typeface="+mj-lt"/>
                <a:cs typeface="Times New Roman" panose="02020603050405020304" pitchFamily="18" charset="0"/>
              </a:rPr>
              <a:t>, занимающимся </a:t>
            </a:r>
            <a:r>
              <a:rPr lang="ru-RU" dirty="0" err="1">
                <a:solidFill>
                  <a:srgbClr val="6A3233"/>
                </a:solidFill>
                <a:latin typeface="+mj-lt"/>
                <a:cs typeface="Times New Roman" panose="02020603050405020304" pitchFamily="18" charset="0"/>
              </a:rPr>
              <a:t>следж</a:t>
            </a:r>
            <a:r>
              <a:rPr lang="ru-RU" dirty="0">
                <a:solidFill>
                  <a:srgbClr val="6A3233"/>
                </a:solidFill>
                <a:latin typeface="+mj-lt"/>
                <a:cs typeface="Times New Roman" panose="02020603050405020304" pitchFamily="18" charset="0"/>
              </a:rPr>
              <a:t>-хоккеем </a:t>
            </a:r>
            <a:r>
              <a:rPr lang="ru-RU" dirty="0">
                <a:latin typeface="Gramatika-Medium" panose="00000600000000000000" charset="0"/>
                <a:cs typeface="Times New Roman" panose="02020603050405020304" pitchFamily="18" charset="0"/>
              </a:rPr>
              <a:t>(дети с ДЦП, аутизмом, с ампутацией конечностей) для участия в международных соревнованиях</a:t>
            </a:r>
          </a:p>
          <a:p>
            <a:endParaRPr lang="ru-RU" dirty="0">
              <a:solidFill>
                <a:srgbClr val="6A3233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6395F197-C422-422F-8E8D-6B4262A295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49060" y="3015452"/>
            <a:ext cx="2581655" cy="34422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Picture 2" descr="https://sun9-15.userapi.com/impg/6xw-dEf9MBYOTRFsybxq8j-Tp5Z_V-FljcSrlw/KyiQa1zuJNA.jpg?size=2000x1500&amp;quality=95&amp;sign=bee419e5239f4fd90ac1e8d8b6fba3c9&amp;type=album">
            <a:extLst>
              <a:ext uri="{FF2B5EF4-FFF2-40B4-BE49-F238E27FC236}">
                <a16:creationId xmlns:a16="http://schemas.microsoft.com/office/drawing/2014/main" id="{5DBFFAB1-47C3-486B-B65A-BB0A591A48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8980" y="1237324"/>
            <a:ext cx="3141106" cy="23558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https://sun9-3.userapi.com/impg/uuNkwGvmGlDb4QcnC1qsA65GwipRXb1EK_RgGw/bymEEswuYHc.jpg?size=2000x1500&amp;quality=95&amp;sign=b1fbc96f878e30a07f45808ee20c71b5&amp;type=album">
            <a:extLst>
              <a:ext uri="{FF2B5EF4-FFF2-40B4-BE49-F238E27FC236}">
                <a16:creationId xmlns:a16="http://schemas.microsoft.com/office/drawing/2014/main" id="{E19C45ED-16F2-4699-9204-8E561EA219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2371" y="3776018"/>
            <a:ext cx="3159685" cy="2369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76530099-BDBE-4B06-91BA-E728DDAABB3B}"/>
              </a:ext>
            </a:extLst>
          </p:cNvPr>
          <p:cNvSpPr/>
          <p:nvPr/>
        </p:nvSpPr>
        <p:spPr>
          <a:xfrm>
            <a:off x="397899" y="2097505"/>
            <a:ext cx="251593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>
                <a:ln/>
                <a:solidFill>
                  <a:srgbClr val="0070C0"/>
                </a:solidFill>
                <a:latin typeface="Gramatika-Medium" panose="00000600000000000000" charset="0"/>
              </a:rPr>
              <a:t>2 450 000 </a:t>
            </a:r>
            <a:r>
              <a:rPr lang="ru-RU" sz="2600" b="1" dirty="0" err="1">
                <a:ln/>
                <a:solidFill>
                  <a:srgbClr val="0070C0"/>
                </a:solidFill>
                <a:latin typeface="Gramatika-Medium" panose="00000600000000000000" charset="0"/>
              </a:rPr>
              <a:t>руб</a:t>
            </a:r>
            <a:endParaRPr lang="ru-RU" sz="2600" b="1" dirty="0">
              <a:ln/>
              <a:solidFill>
                <a:srgbClr val="0070C0"/>
              </a:solidFill>
              <a:latin typeface="Gramatika-Medium" panose="00000600000000000000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8155576A-9E38-4B65-8790-A450BA019A27}"/>
              </a:ext>
            </a:extLst>
          </p:cNvPr>
          <p:cNvSpPr/>
          <p:nvPr/>
        </p:nvSpPr>
        <p:spPr>
          <a:xfrm>
            <a:off x="2943332" y="1962574"/>
            <a:ext cx="6314429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ln/>
                <a:latin typeface="Gramatika-Medium" panose="00000600000000000000" charset="0"/>
              </a:rPr>
              <a:t>Общая сумма выделенной материальной помощи</a:t>
            </a:r>
          </a:p>
          <a:p>
            <a:endParaRPr lang="ru-RU" sz="2400" b="1" dirty="0">
              <a:ln/>
              <a:solidFill>
                <a:srgbClr val="5E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51603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Шеврон 13"/>
          <p:cNvSpPr/>
          <p:nvPr/>
        </p:nvSpPr>
        <p:spPr>
          <a:xfrm>
            <a:off x="7493653" y="0"/>
            <a:ext cx="4379560" cy="6858000"/>
          </a:xfrm>
          <a:prstGeom prst="chevron">
            <a:avLst>
              <a:gd name="adj" fmla="val 65143"/>
            </a:avLst>
          </a:prstGeom>
          <a:solidFill>
            <a:schemeClr val="bg1">
              <a:lumMod val="6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Шеврон 28"/>
          <p:cNvSpPr/>
          <p:nvPr/>
        </p:nvSpPr>
        <p:spPr>
          <a:xfrm flipH="1">
            <a:off x="10529555" y="-1496291"/>
            <a:ext cx="2113919" cy="7680036"/>
          </a:xfrm>
          <a:prstGeom prst="chevron">
            <a:avLst>
              <a:gd name="adj" fmla="val 98962"/>
            </a:avLst>
          </a:prstGeom>
          <a:solidFill>
            <a:schemeClr val="bg1">
              <a:lumMod val="75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5015" y="141572"/>
            <a:ext cx="704478" cy="895567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EDC60-8D42-4261-8BCF-EC910EA0E3AC}" type="slidenum">
              <a:rPr lang="ru-RU" smtClean="0"/>
              <a:pPr/>
              <a:t>63</a:t>
            </a:fld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428543" y="761876"/>
            <a:ext cx="7413522" cy="0"/>
          </a:xfrm>
          <a:prstGeom prst="line">
            <a:avLst/>
          </a:prstGeom>
          <a:ln w="31750">
            <a:gradFill>
              <a:gsLst>
                <a:gs pos="0">
                  <a:srgbClr val="FF0000"/>
                </a:gs>
                <a:gs pos="100000">
                  <a:srgbClr val="00B0F0"/>
                </a:gs>
              </a:gsLst>
              <a:lin ang="4200000" scaled="0"/>
            </a:gra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31414" y="328897"/>
            <a:ext cx="98152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Gramatika-Bold" panose="00000800000000000000" pitchFamily="2" charset="0"/>
              </a:rPr>
              <a:t>РАБОТА С НАСЕЛЕНИЕМ</a:t>
            </a:r>
          </a:p>
        </p:txBody>
      </p:sp>
      <p:sp>
        <p:nvSpPr>
          <p:cNvPr id="17" name="Двойные круглые скобки 16"/>
          <p:cNvSpPr/>
          <p:nvPr/>
        </p:nvSpPr>
        <p:spPr>
          <a:xfrm>
            <a:off x="147926" y="1445889"/>
            <a:ext cx="7114725" cy="4092560"/>
          </a:xfrm>
          <a:prstGeom prst="bracketPair">
            <a:avLst>
              <a:gd name="adj" fmla="val 8315"/>
            </a:avLst>
          </a:prstGeom>
          <a:ln w="63500">
            <a:gradFill>
              <a:gsLst>
                <a:gs pos="0">
                  <a:srgbClr val="FF0000"/>
                </a:gs>
                <a:gs pos="100000">
                  <a:srgbClr val="00B0F0"/>
                </a:gs>
              </a:gsLst>
              <a:lin ang="5400000" scaled="1"/>
            </a:gra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306277C-4ACB-4648-9CBD-84DE6DBCA3E0}"/>
              </a:ext>
            </a:extLst>
          </p:cNvPr>
          <p:cNvSpPr/>
          <p:nvPr/>
        </p:nvSpPr>
        <p:spPr>
          <a:xfrm>
            <a:off x="331413" y="845724"/>
            <a:ext cx="98152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C00000"/>
                </a:solidFill>
                <a:latin typeface="+mj-lt"/>
              </a:rPr>
              <a:t>Информация о проведении встреч и мероприятий с избирателями</a:t>
            </a:r>
            <a:endParaRPr lang="ru-RU" sz="2000" dirty="0">
              <a:latin typeface="+mj-lt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6CEDB2E-C6D4-4DFB-B5C9-7F44237E1202}"/>
              </a:ext>
            </a:extLst>
          </p:cNvPr>
          <p:cNvSpPr/>
          <p:nvPr/>
        </p:nvSpPr>
        <p:spPr>
          <a:xfrm>
            <a:off x="100409" y="881053"/>
            <a:ext cx="720975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endParaRPr lang="ru-RU" b="1" u="sng" dirty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pPr lvl="1"/>
            <a:endParaRPr lang="ru-RU" b="1" dirty="0">
              <a:solidFill>
                <a:srgbClr val="5B0E29"/>
              </a:solidFill>
              <a:cs typeface="Times New Roman" panose="020206030504050203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70C0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с многодетными мамами</a:t>
            </a:r>
            <a:r>
              <a:rPr lang="ru-RU" dirty="0">
                <a:latin typeface="Gramatika-Medium" panose="00000600000000000000" charset="0"/>
                <a:cs typeface="Times New Roman" panose="02020603050405020304" pitchFamily="18" charset="0"/>
              </a:rPr>
              <a:t> по вопросам мер </a:t>
            </a:r>
            <a:r>
              <a:rPr lang="ru-RU" dirty="0" err="1">
                <a:latin typeface="Gramatika-Medium" panose="00000600000000000000" charset="0"/>
                <a:cs typeface="Times New Roman" panose="02020603050405020304" pitchFamily="18" charset="0"/>
              </a:rPr>
              <a:t>соц.поддержки</a:t>
            </a:r>
            <a:r>
              <a:rPr lang="ru-RU" dirty="0">
                <a:latin typeface="Gramatika-Medium" panose="00000600000000000000" charset="0"/>
                <a:cs typeface="Times New Roman" panose="02020603050405020304" pitchFamily="18" charset="0"/>
              </a:rPr>
              <a:t>, диспансеризации детей в образовательных учреждениях, 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70C0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в администрации </a:t>
            </a:r>
            <a:r>
              <a:rPr lang="ru-RU" b="1" dirty="0" err="1">
                <a:solidFill>
                  <a:srgbClr val="0070C0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Приокского</a:t>
            </a:r>
            <a:r>
              <a:rPr lang="ru-RU" b="1" dirty="0">
                <a:solidFill>
                  <a:srgbClr val="0070C0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 района </a:t>
            </a:r>
            <a:r>
              <a:rPr lang="ru-RU" dirty="0">
                <a:latin typeface="Gramatika-Medium" panose="00000600000000000000" charset="0"/>
                <a:cs typeface="Times New Roman" panose="02020603050405020304" pitchFamily="18" charset="0"/>
              </a:rPr>
              <a:t>по вопросам развития района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70C0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в</a:t>
            </a:r>
            <a:r>
              <a:rPr lang="ru-RU" b="1" dirty="0">
                <a:solidFill>
                  <a:srgbClr val="0070C0"/>
                </a:solidFill>
                <a:latin typeface="Gramatika-Medium" panose="00000600000000000000" charset="0"/>
              </a:rPr>
              <a:t>стречи с семьями участников СВО </a:t>
            </a:r>
            <a:r>
              <a:rPr lang="ru-RU" dirty="0">
                <a:latin typeface="Gramatika-Medium" panose="00000600000000000000" charset="0"/>
              </a:rPr>
              <a:t>совместно с представителями Государственного юридического бюро, сотрудниками администрации и управления социальной защиты населения;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8" descr="https://sun9-43.userapi.com/s/v1/ig2/ahP7Bb0hzpSasvnwiaPWfAdsk94PoO_9FpUqfgpIbB_s0NicAdQa7c_3ldG40lQnxWG2ZquZ9nTMDaqugsHecDli.jpg?quality=95&amp;as=32x23,48x35,72x52,108x78,160x116,240x174,360x261,480x348,540x391,640x464,720x522,1080x783,1206x874&amp;from=bu&amp;u=_o-wRHJjvMVPm55vxcx14YrO6FLKewnfcHCbxdfqZck&amp;cs=640x0">
            <a:extLst>
              <a:ext uri="{FF2B5EF4-FFF2-40B4-BE49-F238E27FC236}">
                <a16:creationId xmlns:a16="http://schemas.microsoft.com/office/drawing/2014/main" id="{053CC67B-500C-44DC-B27A-AC04C51964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1679" y="4161814"/>
            <a:ext cx="3601179" cy="2610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s://sun9-72.userapi.com/impg/Mqgst4ZOqb_VwznMTRfxC6c8mx_7n0yogkWNIQ/4lE5d7rfM_w.jpg?size=2000x1500&amp;quality=95&amp;sign=bf968e3935d9d2136d380bd4c3056d64&amp;type=album">
            <a:extLst>
              <a:ext uri="{FF2B5EF4-FFF2-40B4-BE49-F238E27FC236}">
                <a16:creationId xmlns:a16="http://schemas.microsoft.com/office/drawing/2014/main" id="{888F8953-A6B9-4709-A345-67D2872272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39"/>
          <a:stretch/>
        </p:blipFill>
        <p:spPr bwMode="auto">
          <a:xfrm>
            <a:off x="7427459" y="1235900"/>
            <a:ext cx="4471686" cy="24838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https://sun9-67.userapi.com/impg/oUoElODu7YvwBe99dnIPtDEJ-oq6C8eX2CvDUg/Ze7iUPl1M7U.jpg?size=2000x1500&amp;quality=95&amp;sign=55d4321cf36b377024d438e766f127ad&amp;type=album">
            <a:extLst>
              <a:ext uri="{FF2B5EF4-FFF2-40B4-BE49-F238E27FC236}">
                <a16:creationId xmlns:a16="http://schemas.microsoft.com/office/drawing/2014/main" id="{2D1D4684-EA56-4B85-A7FF-B9A051C4F5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9819" y="4085769"/>
            <a:ext cx="3481140" cy="26108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DC4ED80-973F-4B9B-96B5-548807269F10}"/>
              </a:ext>
            </a:extLst>
          </p:cNvPr>
          <p:cNvSpPr/>
          <p:nvPr/>
        </p:nvSpPr>
        <p:spPr>
          <a:xfrm>
            <a:off x="331413" y="4211782"/>
            <a:ext cx="456840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70C0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Ежегодные  отчеты о реализации Народной программы «Единой России» и о деятельности в качестве депутата Законодательного собрания</a:t>
            </a:r>
            <a:endParaRPr lang="ru-RU" b="1" dirty="0">
              <a:latin typeface="Gramatika-Medium" panose="00000600000000000000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007683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4277" y="-594"/>
            <a:ext cx="3462828" cy="6858594"/>
          </a:xfrm>
          <a:prstGeom prst="rect">
            <a:avLst/>
          </a:prstGeom>
        </p:spPr>
      </p:pic>
      <p:sp>
        <p:nvSpPr>
          <p:cNvPr id="28" name="Шеврон 27"/>
          <p:cNvSpPr/>
          <p:nvPr/>
        </p:nvSpPr>
        <p:spPr>
          <a:xfrm>
            <a:off x="7726860" y="-363194"/>
            <a:ext cx="3643657" cy="7980684"/>
          </a:xfrm>
          <a:prstGeom prst="chevron">
            <a:avLst>
              <a:gd name="adj" fmla="val 65143"/>
            </a:avLst>
          </a:prstGeom>
          <a:solidFill>
            <a:schemeClr val="bg1">
              <a:lumMod val="9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FE9028C-A573-428E-9A53-C6764C481BA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042" r="3079"/>
          <a:stretch/>
        </p:blipFill>
        <p:spPr>
          <a:xfrm>
            <a:off x="285239" y="3796542"/>
            <a:ext cx="3018409" cy="28353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9" name="Шеврон 28"/>
          <p:cNvSpPr/>
          <p:nvPr/>
        </p:nvSpPr>
        <p:spPr>
          <a:xfrm flipH="1">
            <a:off x="10529555" y="-1496291"/>
            <a:ext cx="2113919" cy="7680036"/>
          </a:xfrm>
          <a:prstGeom prst="chevron">
            <a:avLst>
              <a:gd name="adj" fmla="val 98962"/>
            </a:avLst>
          </a:prstGeom>
          <a:solidFill>
            <a:schemeClr val="bg1">
              <a:lumMod val="75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5015" y="141572"/>
            <a:ext cx="704478" cy="895567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EDC60-8D42-4261-8BCF-EC910EA0E3AC}" type="slidenum">
              <a:rPr lang="ru-RU" smtClean="0"/>
              <a:pPr/>
              <a:t>64</a:t>
            </a:fld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428543" y="761876"/>
            <a:ext cx="7413522" cy="0"/>
          </a:xfrm>
          <a:prstGeom prst="line">
            <a:avLst/>
          </a:prstGeom>
          <a:ln w="31750">
            <a:gradFill>
              <a:gsLst>
                <a:gs pos="0">
                  <a:srgbClr val="FF0000"/>
                </a:gs>
                <a:gs pos="100000">
                  <a:srgbClr val="00B0F0"/>
                </a:gs>
              </a:gsLst>
              <a:lin ang="4200000" scaled="0"/>
            </a:gra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31414" y="328897"/>
            <a:ext cx="98152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Gramatika-Bold" panose="00000800000000000000" pitchFamily="2" charset="0"/>
              </a:rPr>
              <a:t>РАБОТА С НАСЕЛЕНИЕМ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83110" y="2440715"/>
            <a:ext cx="2648306" cy="733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ru-RU" sz="3200" dirty="0">
                <a:solidFill>
                  <a:srgbClr val="0070C0"/>
                </a:solidFill>
                <a:latin typeface="+mj-lt"/>
              </a:rPr>
              <a:t>139</a:t>
            </a:r>
            <a:br>
              <a:rPr lang="ru-RU" dirty="0">
                <a:solidFill>
                  <a:srgbClr val="7030A0"/>
                </a:solidFill>
                <a:latin typeface="+mj-lt"/>
              </a:rPr>
            </a:b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898950" y="2413051"/>
            <a:ext cx="2811985" cy="733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ru-RU" sz="3200" dirty="0">
                <a:solidFill>
                  <a:srgbClr val="0070C0"/>
                </a:solidFill>
                <a:latin typeface="+mj-lt"/>
              </a:rPr>
              <a:t>917</a:t>
            </a:r>
            <a:br>
              <a:rPr lang="ru-RU" sz="3200" dirty="0">
                <a:solidFill>
                  <a:srgbClr val="0070C0"/>
                </a:solidFill>
                <a:latin typeface="+mj-lt"/>
              </a:rPr>
            </a:br>
            <a:endParaRPr lang="ru-RU" sz="32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7" name="Двойные круглые скобки 16"/>
          <p:cNvSpPr/>
          <p:nvPr/>
        </p:nvSpPr>
        <p:spPr>
          <a:xfrm>
            <a:off x="236102" y="1884204"/>
            <a:ext cx="8244510" cy="1742944"/>
          </a:xfrm>
          <a:prstGeom prst="bracketPair">
            <a:avLst>
              <a:gd name="adj" fmla="val 8315"/>
            </a:avLst>
          </a:prstGeom>
          <a:ln w="63500">
            <a:gradFill>
              <a:gsLst>
                <a:gs pos="0">
                  <a:srgbClr val="FF0000"/>
                </a:gs>
                <a:gs pos="100000">
                  <a:srgbClr val="00B0F0"/>
                </a:gs>
              </a:gsLst>
              <a:lin ang="5400000" scaled="1"/>
            </a:gra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218992" y="2213544"/>
            <a:ext cx="3744999" cy="905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ru-RU" sz="2800" dirty="0">
                <a:latin typeface="Gramatika-Medium" panose="00000600000000000000" charset="0"/>
              </a:rPr>
              <a:t>личных приемов</a:t>
            </a:r>
          </a:p>
          <a:p>
            <a:r>
              <a:rPr lang="ru-RU" sz="1600" dirty="0">
                <a:latin typeface="Gramatika-Medium" panose="00000600000000000000" charset="0"/>
              </a:rPr>
              <a:t>на площадке Штаба общественной поддержки, в приемных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5696685" y="2223676"/>
            <a:ext cx="2811985" cy="733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ru-RU" sz="2800" dirty="0">
                <a:latin typeface="Gramatika-Medium" panose="00000600000000000000" charset="0"/>
              </a:rPr>
              <a:t>обращений</a:t>
            </a:r>
          </a:p>
          <a:p>
            <a:pPr>
              <a:lnSpc>
                <a:spcPts val="2500"/>
              </a:lnSpc>
            </a:pPr>
            <a:r>
              <a:rPr lang="ru-RU" sz="1600" dirty="0">
                <a:latin typeface="Gramatika-Medium" panose="00000600000000000000" charset="0"/>
              </a:rPr>
              <a:t>Принято и рассмотрено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5C244BA-CBA3-472C-A6FC-2758F7F616F9}"/>
              </a:ext>
            </a:extLst>
          </p:cNvPr>
          <p:cNvSpPr/>
          <p:nvPr/>
        </p:nvSpPr>
        <p:spPr>
          <a:xfrm>
            <a:off x="383110" y="924002"/>
            <a:ext cx="1072130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+mj-lt"/>
                <a:ea typeface="Microsoft Sans Serif" panose="020B0604020202020204" pitchFamily="34" charset="0"/>
                <a:cs typeface="Times New Roman" panose="02020603050405020304" pitchFamily="18" charset="0"/>
              </a:rPr>
              <a:t>Ведение работы по приему и рассмотрению обращений граждан и организаций,  </a:t>
            </a:r>
          </a:p>
          <a:p>
            <a:pPr algn="just"/>
            <a:r>
              <a:rPr lang="ru-RU" sz="2000" dirty="0">
                <a:latin typeface="+mj-lt"/>
                <a:ea typeface="Microsoft Sans Serif" panose="020B0604020202020204" pitchFamily="34" charset="0"/>
                <a:cs typeface="Times New Roman" panose="02020603050405020304" pitchFamily="18" charset="0"/>
              </a:rPr>
              <a:t>а также личный прием граждан осуществляются на постоянной основе, в том числе в дистанционном формате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A8BA5C19-4E30-42E4-941A-839E747BC292}"/>
              </a:ext>
            </a:extLst>
          </p:cNvPr>
          <p:cNvSpPr/>
          <p:nvPr/>
        </p:nvSpPr>
        <p:spPr>
          <a:xfrm>
            <a:off x="7610716" y="5583103"/>
            <a:ext cx="46618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5B0E29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Старший помощник депутата (ЗСНО)</a:t>
            </a:r>
          </a:p>
          <a:p>
            <a:r>
              <a:rPr lang="ru-RU" b="1" dirty="0">
                <a:solidFill>
                  <a:srgbClr val="5B0E29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Алехина Ксения Витальевна</a:t>
            </a:r>
          </a:p>
          <a:p>
            <a:r>
              <a:rPr lang="ru-RU" b="1" dirty="0">
                <a:solidFill>
                  <a:srgbClr val="5B0E29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5B0E29"/>
                </a:solidFill>
                <a:latin typeface="Gramatika-Medium" panose="00000600000000000000" charset="0"/>
                <a:cs typeface="Times New Roman" panose="02020603050405020304" pitchFamily="18" charset="0"/>
                <a:hlinkClick r:id="rId6"/>
              </a:rPr>
              <a:t>8 (831) 419-66-71</a:t>
            </a:r>
            <a:r>
              <a:rPr lang="ru-RU" b="1" dirty="0">
                <a:solidFill>
                  <a:srgbClr val="5B0E29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b="1" dirty="0">
                <a:solidFill>
                  <a:srgbClr val="5B0E29"/>
                </a:solidFill>
                <a:latin typeface="Gramatika-Medium" panose="00000600000000000000" charset="0"/>
                <a:cs typeface="Times New Roman" panose="02020603050405020304" pitchFamily="18" charset="0"/>
                <a:hlinkClick r:id="rId7"/>
              </a:rPr>
              <a:t>smotrakova@zsno.ru</a:t>
            </a:r>
            <a:r>
              <a:rPr lang="ru-RU" b="1" dirty="0">
                <a:solidFill>
                  <a:srgbClr val="5B0E29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5A28775F-5849-451A-9C6D-F140371D3A90}"/>
              </a:ext>
            </a:extLst>
          </p:cNvPr>
          <p:cNvSpPr/>
          <p:nvPr/>
        </p:nvSpPr>
        <p:spPr>
          <a:xfrm>
            <a:off x="3394448" y="3318427"/>
            <a:ext cx="7541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err="1">
                <a:solidFill>
                  <a:srgbClr val="6A3233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Приокский</a:t>
            </a:r>
            <a:r>
              <a:rPr lang="ru-RU" b="1" u="sng" dirty="0">
                <a:solidFill>
                  <a:srgbClr val="6A3233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 район</a:t>
            </a:r>
          </a:p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Адрес приемной: </a:t>
            </a:r>
          </a:p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г. Нижний Новгород, 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пр.Гагарина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, д.148, 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каб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. 7</a:t>
            </a:r>
          </a:p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вторник, пятница с 12:00 до 15:00,</a:t>
            </a:r>
          </a:p>
          <a:p>
            <a:endParaRPr lang="ru-RU" b="1" dirty="0">
              <a:solidFill>
                <a:schemeClr val="bg2">
                  <a:lumMod val="25000"/>
                </a:schemeClr>
              </a:solidFill>
              <a:latin typeface="Gramatika-Medium" panose="00000600000000000000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Депутатский центр: 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ул.Пятигорская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, д.4</a:t>
            </a:r>
          </a:p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четверг 16-18</a:t>
            </a:r>
          </a:p>
          <a:p>
            <a:r>
              <a:rPr lang="ru-RU" b="1" dirty="0">
                <a:solidFill>
                  <a:srgbClr val="6A3233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Куликова Наталья Александровна  8-951-914-54-21</a:t>
            </a:r>
          </a:p>
        </p:txBody>
      </p:sp>
      <p:pic>
        <p:nvPicPr>
          <p:cNvPr id="23" name="Picture 4" descr="https://sun9-66.userapi.com/s/v1/ig2/BHSlTmcAfMmz8zqRd3IDo14KEqhkqr21klNHS32p3hV9OwdeJRXop8GFKMnfV3ClrzX7dPjAfdiPI5mcXNRSJiLh.jpg?quality=95&amp;as=32x24,48x36,72x54,108x81,160x120,240x180,360x270,480x360,540x405,640x480,720x540,1080x810,1280x960,1440x1080,2000x1500&amp;from=bu&amp;u=MMVkoyWz4EOGFDXFyuz7hcbuJAZ-zwTOSwbb25xiXoc&amp;cs=640x0">
            <a:extLst>
              <a:ext uri="{FF2B5EF4-FFF2-40B4-BE49-F238E27FC236}">
                <a16:creationId xmlns:a16="http://schemas.microsoft.com/office/drawing/2014/main" id="{94FB3F8C-6681-48FD-82A4-1DE525A671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22" b="14903"/>
          <a:stretch/>
        </p:blipFill>
        <p:spPr bwMode="auto">
          <a:xfrm>
            <a:off x="8286750" y="1636826"/>
            <a:ext cx="3692743" cy="21457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084111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Шеврон 26"/>
          <p:cNvSpPr/>
          <p:nvPr/>
        </p:nvSpPr>
        <p:spPr>
          <a:xfrm>
            <a:off x="7219950" y="0"/>
            <a:ext cx="3453158" cy="6858000"/>
          </a:xfrm>
          <a:prstGeom prst="chevron">
            <a:avLst>
              <a:gd name="adj" fmla="val 65143"/>
            </a:avLst>
          </a:prstGeom>
          <a:solidFill>
            <a:schemeClr val="bg1">
              <a:lumMod val="6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Шеврон 27"/>
          <p:cNvSpPr/>
          <p:nvPr/>
        </p:nvSpPr>
        <p:spPr>
          <a:xfrm>
            <a:off x="8165232" y="-152401"/>
            <a:ext cx="3643657" cy="7980684"/>
          </a:xfrm>
          <a:prstGeom prst="chevron">
            <a:avLst>
              <a:gd name="adj" fmla="val 65143"/>
            </a:avLst>
          </a:prstGeom>
          <a:solidFill>
            <a:schemeClr val="bg1">
              <a:lumMod val="9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Шеврон 28"/>
          <p:cNvSpPr/>
          <p:nvPr/>
        </p:nvSpPr>
        <p:spPr>
          <a:xfrm flipH="1">
            <a:off x="10529555" y="-1496291"/>
            <a:ext cx="2113919" cy="7680036"/>
          </a:xfrm>
          <a:prstGeom prst="chevron">
            <a:avLst>
              <a:gd name="adj" fmla="val 98962"/>
            </a:avLst>
          </a:prstGeom>
          <a:solidFill>
            <a:schemeClr val="bg1">
              <a:lumMod val="75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EDC60-8D42-4261-8BCF-EC910EA0E3AC}" type="slidenum">
              <a:rPr lang="ru-RU" smtClean="0"/>
              <a:pPr/>
              <a:t>65</a:t>
            </a:fld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428543" y="761876"/>
            <a:ext cx="7413522" cy="0"/>
          </a:xfrm>
          <a:prstGeom prst="line">
            <a:avLst/>
          </a:prstGeom>
          <a:ln w="31750">
            <a:gradFill>
              <a:gsLst>
                <a:gs pos="0">
                  <a:srgbClr val="FF0000"/>
                </a:gs>
                <a:gs pos="100000">
                  <a:srgbClr val="00B0F0"/>
                </a:gs>
              </a:gsLst>
              <a:lin ang="4200000" scaled="0"/>
            </a:gra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83110" y="201268"/>
            <a:ext cx="971054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Gramatika-Bold" panose="00000800000000000000" charset="0"/>
              </a:rPr>
              <a:t>ОТЗЫВЫ И БЛАГОДАРНОСТИ  В АДРЕС ДЕПУТАТА</a:t>
            </a:r>
          </a:p>
        </p:txBody>
      </p:sp>
      <p:sp>
        <p:nvSpPr>
          <p:cNvPr id="17" name="Двойные круглые скобки 16"/>
          <p:cNvSpPr/>
          <p:nvPr/>
        </p:nvSpPr>
        <p:spPr>
          <a:xfrm>
            <a:off x="383111" y="1953964"/>
            <a:ext cx="10302906" cy="4702763"/>
          </a:xfrm>
          <a:prstGeom prst="bracketPair">
            <a:avLst>
              <a:gd name="adj" fmla="val 8315"/>
            </a:avLst>
          </a:prstGeom>
          <a:ln w="63500">
            <a:gradFill>
              <a:gsLst>
                <a:gs pos="0">
                  <a:srgbClr val="FF0000"/>
                </a:gs>
                <a:gs pos="100000">
                  <a:srgbClr val="00B0F0"/>
                </a:gs>
              </a:gsLst>
              <a:lin ang="5400000" scaled="1"/>
            </a:gra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1663ABE-82B5-4E86-A60B-FFD5013546FA}"/>
              </a:ext>
            </a:extLst>
          </p:cNvPr>
          <p:cNvSpPr/>
          <p:nvPr/>
        </p:nvSpPr>
        <p:spPr>
          <a:xfrm>
            <a:off x="657107" y="2518567"/>
            <a:ext cx="794262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66CC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Благодарность председателя Совета Федерации Федерального Собрания РФ Валентины Матвиенко</a:t>
            </a:r>
          </a:p>
          <a:p>
            <a:endParaRPr lang="ru-RU" dirty="0">
              <a:solidFill>
                <a:srgbClr val="0066CC"/>
              </a:solidFill>
              <a:latin typeface="+mj-lt"/>
              <a:cs typeface="Times New Roman" panose="02020603050405020304" pitchFamily="18" charset="0"/>
            </a:endParaRPr>
          </a:p>
          <a:p>
            <a:endParaRPr lang="ru-RU" b="1" i="1" dirty="0">
              <a:solidFill>
                <a:srgbClr val="0066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40DBED6-395E-4162-94A3-D242B62FA9C2}"/>
              </a:ext>
            </a:extLst>
          </p:cNvPr>
          <p:cNvSpPr/>
          <p:nvPr/>
        </p:nvSpPr>
        <p:spPr>
          <a:xfrm>
            <a:off x="668293" y="3228525"/>
            <a:ext cx="73898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66CC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Почётный знак Законодательного Собрания Нижегородской области «За заслуги»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>
              <a:solidFill>
                <a:srgbClr val="0066CC"/>
              </a:solidFill>
              <a:latin typeface="Gramatika-Medium" panose="00000600000000000000" charset="0"/>
              <a:cs typeface="Times New Roman" panose="02020603050405020304" pitchFamily="18" charset="0"/>
            </a:endParaRPr>
          </a:p>
        </p:txBody>
      </p:sp>
      <p:pic>
        <p:nvPicPr>
          <p:cNvPr id="14" name="Picture 4" descr="https://sun9-20.userapi.com/impg/VM9ZdwxQzHQRXkS3c3y2m8SVTQJ9i0Zm-cesDQ/7zDQ8l6rrok.jpg?size=2000x1333&amp;quality=95&amp;sign=9a79c72886db4fe0afb3330a50099125&amp;type=album">
            <a:extLst>
              <a:ext uri="{FF2B5EF4-FFF2-40B4-BE49-F238E27FC236}">
                <a16:creationId xmlns:a16="http://schemas.microsoft.com/office/drawing/2014/main" id="{27AED180-840E-4995-8390-C4D514386F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3041" y="4410927"/>
            <a:ext cx="3538292" cy="23652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B449B0ED-7620-4779-81EE-60411938A5D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826" b="-94"/>
          <a:stretch/>
        </p:blipFill>
        <p:spPr>
          <a:xfrm>
            <a:off x="8420724" y="1524386"/>
            <a:ext cx="3538292" cy="27392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2" descr="https://www.zsno.ru/upload/iblock/8ec/vd1pa2f1xab2m6mid4ugtd16q621ogzh/handled_IMG_0241_1080_1920_80.jpg">
            <a:extLst>
              <a:ext uri="{FF2B5EF4-FFF2-40B4-BE49-F238E27FC236}">
                <a16:creationId xmlns:a16="http://schemas.microsoft.com/office/drawing/2014/main" id="{94891B64-5C77-47D1-BB70-7C19893D3B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6" t="8544" r="2138" b="6020"/>
          <a:stretch/>
        </p:blipFill>
        <p:spPr bwMode="auto">
          <a:xfrm>
            <a:off x="3629232" y="4904036"/>
            <a:ext cx="2439486" cy="19539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9D1943A5-9831-4D50-8496-EB9D9F0B97C1}"/>
              </a:ext>
            </a:extLst>
          </p:cNvPr>
          <p:cNvSpPr/>
          <p:nvPr/>
        </p:nvSpPr>
        <p:spPr>
          <a:xfrm>
            <a:off x="657107" y="4032755"/>
            <a:ext cx="78087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66CC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Юбилейная медаль «30 лет Законодательному Собранию Нижегородской области»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513328D5-73A4-4D3B-A085-47B54F92B4DF}"/>
              </a:ext>
            </a:extLst>
          </p:cNvPr>
          <p:cNvSpPr/>
          <p:nvPr/>
        </p:nvSpPr>
        <p:spPr>
          <a:xfrm>
            <a:off x="613949" y="4660473"/>
            <a:ext cx="794262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66CC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Юбилейная медаль «За заслуги в развитии </a:t>
            </a:r>
            <a:r>
              <a:rPr lang="ru-RU" dirty="0" err="1">
                <a:solidFill>
                  <a:srgbClr val="0066CC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Приокского</a:t>
            </a:r>
            <a:r>
              <a:rPr lang="ru-RU" dirty="0">
                <a:solidFill>
                  <a:srgbClr val="0066CC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 района»</a:t>
            </a:r>
          </a:p>
          <a:p>
            <a:endParaRPr lang="ru-RU" dirty="0">
              <a:solidFill>
                <a:srgbClr val="0066CC"/>
              </a:solidFill>
              <a:latin typeface="+mj-lt"/>
              <a:cs typeface="Times New Roman" panose="02020603050405020304" pitchFamily="18" charset="0"/>
            </a:endParaRPr>
          </a:p>
          <a:p>
            <a:endParaRPr lang="ru-RU" b="1" i="1" dirty="0">
              <a:solidFill>
                <a:srgbClr val="0066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4" descr="https://sun9-36.userapi.com/s/v1/ig2/fxtrnqzLGc2kVTNVtBC943uC-GAiSqzIv5SmxCbNltDElDXiCTQxY-YRKpYSI0Nbf99SNFiTbqklPGMJ4khpdp_J.jpg?quality=95&amp;as=32x23,48x34,72x51,108x76,160x113,240x170,360x255,480x340,540x382,640x453,720x510,1080x764,1242x879&amp;from=bu&amp;u=AUgehIWqXHRBt5mxV5-luczF0hpahZIL_cnMw-q01NQ&amp;cs=640x0">
            <a:extLst>
              <a:ext uri="{FF2B5EF4-FFF2-40B4-BE49-F238E27FC236}">
                <a16:creationId xmlns:a16="http://schemas.microsoft.com/office/drawing/2014/main" id="{02C09D3A-9AD9-4A8C-8D01-56795A3232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137" y="4951012"/>
            <a:ext cx="2506850" cy="1770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69DE731-1485-4A16-825D-6888174BD80F}"/>
              </a:ext>
            </a:extLst>
          </p:cNvPr>
          <p:cNvSpPr/>
          <p:nvPr/>
        </p:nvSpPr>
        <p:spPr>
          <a:xfrm>
            <a:off x="668293" y="1907023"/>
            <a:ext cx="71661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66CC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Благодарность Президента Российской Федерации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9514B8E-39EE-4C63-9969-067F103E2992}"/>
              </a:ext>
            </a:extLst>
          </p:cNvPr>
          <p:cNvSpPr/>
          <p:nvPr/>
        </p:nvSpPr>
        <p:spPr>
          <a:xfrm>
            <a:off x="267195" y="770607"/>
            <a:ext cx="1184194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5E0000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Работа на территории избирательного округа и в Законодательном Собрании Нижегородской области отмечена положительными отзывами граждан, благодарностями и благодарственными письмами организаций.</a:t>
            </a:r>
            <a:endParaRPr lang="ru-RU" dirty="0">
              <a:latin typeface="Gramatika-Medium" panose="000006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36725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Двойные круглые скобки 16"/>
          <p:cNvSpPr/>
          <p:nvPr/>
        </p:nvSpPr>
        <p:spPr>
          <a:xfrm>
            <a:off x="571499" y="2238375"/>
            <a:ext cx="11529951" cy="4457700"/>
          </a:xfrm>
          <a:prstGeom prst="bracketPair">
            <a:avLst>
              <a:gd name="adj" fmla="val 8315"/>
            </a:avLst>
          </a:prstGeom>
          <a:ln w="63500">
            <a:gradFill>
              <a:gsLst>
                <a:gs pos="0">
                  <a:srgbClr val="FF0000"/>
                </a:gs>
                <a:gs pos="100000">
                  <a:srgbClr val="00B0F0"/>
                </a:gs>
              </a:gsLst>
              <a:lin ang="5400000" scaled="1"/>
            </a:gra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5015" y="141572"/>
            <a:ext cx="704478" cy="895567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94792" y="6489939"/>
            <a:ext cx="2743200" cy="365125"/>
          </a:xfrm>
        </p:spPr>
        <p:txBody>
          <a:bodyPr/>
          <a:lstStyle/>
          <a:p>
            <a:fld id="{BE0EDC60-8D42-4261-8BCF-EC910EA0E3AC}" type="slidenum">
              <a:rPr lang="ru-RU" smtClean="0"/>
              <a:pPr/>
              <a:t>66</a:t>
            </a:fld>
            <a:endParaRPr lang="ru-RU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428543" y="761876"/>
            <a:ext cx="7413522" cy="0"/>
          </a:xfrm>
          <a:prstGeom prst="line">
            <a:avLst/>
          </a:prstGeom>
          <a:ln w="31750">
            <a:gradFill>
              <a:gsLst>
                <a:gs pos="0">
                  <a:srgbClr val="FF0000"/>
                </a:gs>
                <a:gs pos="100000">
                  <a:srgbClr val="00B0F0"/>
                </a:gs>
              </a:gsLst>
              <a:lin ang="4200000" scaled="0"/>
            </a:gra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31414" y="328897"/>
            <a:ext cx="98152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Gramatika-Bold" panose="00000800000000000000" pitchFamily="2" charset="0"/>
              </a:rPr>
              <a:t>РАБОТА С НАСЕЛЕНИЕМ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5C244BA-CBA3-472C-A6FC-2758F7F616F9}"/>
              </a:ext>
            </a:extLst>
          </p:cNvPr>
          <p:cNvSpPr/>
          <p:nvPr/>
        </p:nvSpPr>
        <p:spPr>
          <a:xfrm>
            <a:off x="383111" y="924002"/>
            <a:ext cx="97892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+mj-lt"/>
                <a:cs typeface="Times New Roman" panose="02020603050405020304" pitchFamily="18" charset="0"/>
              </a:rPr>
              <a:t>В социальных сетях на страницах депутата размещается  информация о проводимых мероприятиях в Законодательном Собрании Нижегородской области, в округе депутата, принимаются обращения граждан</a:t>
            </a:r>
            <a:endParaRPr lang="ru-RU" dirty="0">
              <a:latin typeface="+mj-lt"/>
              <a:ea typeface="Microsoft Sans Serif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626400B1-59A9-4621-B63A-292282B223C9}"/>
              </a:ext>
            </a:extLst>
          </p:cNvPr>
          <p:cNvSpPr/>
          <p:nvPr/>
        </p:nvSpPr>
        <p:spPr>
          <a:xfrm>
            <a:off x="891558" y="1915927"/>
            <a:ext cx="5204857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b="1" i="1" dirty="0">
              <a:solidFill>
                <a:srgbClr val="5E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u="sng" dirty="0">
              <a:solidFill>
                <a:srgbClr val="0066CC"/>
              </a:solidFill>
              <a:latin typeface="+mj-lt"/>
              <a:cs typeface="Times New Roman" panose="02020603050405020304" pitchFamily="18" charset="0"/>
            </a:endParaRPr>
          </a:p>
          <a:p>
            <a:pPr algn="just"/>
            <a:endParaRPr lang="ru-RU" u="sng" dirty="0">
              <a:solidFill>
                <a:srgbClr val="0066CC"/>
              </a:solidFill>
              <a:latin typeface="+mj-lt"/>
              <a:cs typeface="Times New Roman" panose="02020603050405020304" pitchFamily="18" charset="0"/>
            </a:endParaRPr>
          </a:p>
          <a:p>
            <a:pPr algn="just"/>
            <a:r>
              <a:rPr lang="ru-RU" sz="2200" u="sng" dirty="0" err="1">
                <a:solidFill>
                  <a:srgbClr val="0070C0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Вконтакте</a:t>
            </a:r>
            <a:r>
              <a:rPr lang="ru-RU" sz="2200" u="sng" dirty="0">
                <a:solidFill>
                  <a:srgbClr val="0070C0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:   </a:t>
            </a:r>
            <a:r>
              <a:rPr lang="en-US" sz="2200" dirty="0">
                <a:solidFill>
                  <a:srgbClr val="0070C0"/>
                </a:solidFill>
                <a:latin typeface="Gramatika-Medium" panose="00000600000000000000" charset="0"/>
                <a:cs typeface="Times New Roman" panose="02020603050405020304" pitchFamily="18" charset="0"/>
                <a:hlinkClick r:id="rId4"/>
              </a:rPr>
              <a:t>https://vk.com/id31934829</a:t>
            </a:r>
            <a:r>
              <a:rPr lang="ru-RU" sz="2200" dirty="0">
                <a:solidFill>
                  <a:srgbClr val="0070C0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 </a:t>
            </a:r>
          </a:p>
          <a:p>
            <a:endParaRPr lang="ru-RU" dirty="0">
              <a:latin typeface="+mj-lt"/>
              <a:cs typeface="Times New Roman" panose="02020603050405020304" pitchFamily="18" charset="0"/>
            </a:endParaRPr>
          </a:p>
          <a:p>
            <a:endParaRPr lang="en-US" dirty="0">
              <a:latin typeface="+mj-lt"/>
              <a:cs typeface="Times New Roman" panose="02020603050405020304" pitchFamily="18" charset="0"/>
            </a:endParaRPr>
          </a:p>
          <a:p>
            <a:endParaRPr lang="ru-RU" dirty="0">
              <a:latin typeface="+mj-lt"/>
              <a:cs typeface="Times New Roman" panose="02020603050405020304" pitchFamily="18" charset="0"/>
            </a:endParaRPr>
          </a:p>
          <a:p>
            <a:endParaRPr lang="ru-RU" dirty="0">
              <a:latin typeface="+mj-lt"/>
              <a:cs typeface="Times New Roman" panose="02020603050405020304" pitchFamily="18" charset="0"/>
            </a:endParaRPr>
          </a:p>
          <a:p>
            <a:endParaRPr lang="ru-RU" dirty="0">
              <a:latin typeface="+mj-lt"/>
              <a:cs typeface="Times New Roman" panose="02020603050405020304" pitchFamily="18" charset="0"/>
            </a:endParaRPr>
          </a:p>
          <a:p>
            <a:r>
              <a:rPr lang="ru-RU" sz="2200" u="sng" dirty="0">
                <a:solidFill>
                  <a:srgbClr val="0066CC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Одноклассники: </a:t>
            </a:r>
            <a:r>
              <a:rPr lang="ru-RU" sz="2200" dirty="0">
                <a:latin typeface="Gramatika-Medium" panose="00000600000000000000" charset="0"/>
                <a:cs typeface="Times New Roman" panose="02020603050405020304" pitchFamily="18" charset="0"/>
              </a:rPr>
              <a:t> </a:t>
            </a:r>
            <a:r>
              <a:rPr lang="en-US" sz="2200" u="sng" dirty="0">
                <a:solidFill>
                  <a:srgbClr val="16A8DC"/>
                </a:solidFill>
                <a:latin typeface="Gramatika-Medium" panose="00000600000000000000" charset="0"/>
                <a:cs typeface="Times New Roman" panose="02020603050405020304" pitchFamily="18" charset="0"/>
              </a:rPr>
              <a:t>https://ok.ru/profile/278485765280</a:t>
            </a:r>
            <a:endParaRPr lang="ru-RU" sz="2200" dirty="0">
              <a:solidFill>
                <a:srgbClr val="16A8DC"/>
              </a:solidFill>
              <a:latin typeface="Gramatika-Medium" panose="00000600000000000000" charset="0"/>
              <a:cs typeface="Times New Roman" panose="02020603050405020304" pitchFamily="18" charset="0"/>
            </a:endParaRPr>
          </a:p>
          <a:p>
            <a:pPr algn="just"/>
            <a:endParaRPr lang="ru-RU" b="1" i="1" dirty="0">
              <a:solidFill>
                <a:srgbClr val="5E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6333D317-29B1-41A1-AD2A-A6C4D05400F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6341" y="2280449"/>
            <a:ext cx="1554868" cy="1554868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B25727ED-73C0-455A-ADDD-1910567B454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7183" y="4575488"/>
            <a:ext cx="1517515" cy="1517515"/>
          </a:xfrm>
          <a:prstGeom prst="rect">
            <a:avLst/>
          </a:prstGeom>
        </p:spPr>
      </p:pic>
      <p:sp>
        <p:nvSpPr>
          <p:cNvPr id="28" name="Шеврон 27"/>
          <p:cNvSpPr/>
          <p:nvPr/>
        </p:nvSpPr>
        <p:spPr>
          <a:xfrm>
            <a:off x="7942766" y="-209551"/>
            <a:ext cx="3643657" cy="7980684"/>
          </a:xfrm>
          <a:prstGeom prst="chevron">
            <a:avLst>
              <a:gd name="adj" fmla="val 65143"/>
            </a:avLst>
          </a:prstGeom>
          <a:solidFill>
            <a:schemeClr val="bg1">
              <a:lumMod val="9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Шеврон 14"/>
          <p:cNvSpPr/>
          <p:nvPr/>
        </p:nvSpPr>
        <p:spPr>
          <a:xfrm>
            <a:off x="8583926" y="0"/>
            <a:ext cx="3518489" cy="6858000"/>
          </a:xfrm>
          <a:prstGeom prst="chevron">
            <a:avLst>
              <a:gd name="adj" fmla="val 65143"/>
            </a:avLst>
          </a:prstGeom>
          <a:solidFill>
            <a:schemeClr val="bg1">
              <a:lumMod val="65000"/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C4DD8925-47AD-42D4-905C-3E4995E96AF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8603" t="22509" r="38901" b="58189"/>
          <a:stretch/>
        </p:blipFill>
        <p:spPr>
          <a:xfrm>
            <a:off x="7300448" y="4588308"/>
            <a:ext cx="4735253" cy="158208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F68FA80C-DE54-4113-9DE0-0F986044D80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9809" t="15294" r="39180" b="67974"/>
          <a:stretch/>
        </p:blipFill>
        <p:spPr>
          <a:xfrm>
            <a:off x="7300448" y="2206585"/>
            <a:ext cx="4700962" cy="1448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64926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9-74.userapi.com/impg/JJMp1akh-DEsu20qsLksU77jHq2zWcOMLX7i4g/Rr-cEkch-mc.jpg?size=1920x1535&amp;quality=96&amp;proxy=1&amp;sign=9175287b448d2ca60c0655db00887a9c&amp;type=album"/>
          <p:cNvPicPr>
            <a:picLocks noChangeAspect="1" noChangeArrowheads="1"/>
          </p:cNvPicPr>
          <p:nvPr/>
        </p:nvPicPr>
        <p:blipFill>
          <a:blip r:embed="rId2"/>
          <a:srcRect t="20201" b="7923"/>
          <a:stretch/>
        </p:blipFill>
        <p:spPr bwMode="auto">
          <a:xfrm>
            <a:off x="-7942" y="-152400"/>
            <a:ext cx="12199942" cy="7010399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 bwMode="auto">
          <a:xfrm>
            <a:off x="-7942" y="-152399"/>
            <a:ext cx="12199942" cy="7010399"/>
          </a:xfrm>
          <a:prstGeom prst="rect">
            <a:avLst/>
          </a:prstGeom>
          <a:gradFill>
            <a:gsLst>
              <a:gs pos="0">
                <a:srgbClr val="00B0F0">
                  <a:alpha val="55000"/>
                </a:srgbClr>
              </a:gs>
              <a:gs pos="50000">
                <a:schemeClr val="accent1">
                  <a:tint val="44500"/>
                  <a:satMod val="160000"/>
                  <a:alpha val="19000"/>
                </a:schemeClr>
              </a:gs>
              <a:gs pos="100000">
                <a:srgbClr val="FF0000">
                  <a:alpha val="46000"/>
                </a:srgb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-7942" y="-152400"/>
            <a:ext cx="12199942" cy="7010399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>
                <a:latin typeface="Gramatika-Bold"/>
              </a:rPr>
              <a:t>	</a:t>
            </a:r>
            <a:endParaRPr lang="ru-RU" sz="3200">
              <a:latin typeface="Gramatika-Bold"/>
            </a:endParaRPr>
          </a:p>
        </p:txBody>
      </p:sp>
      <p:sp>
        <p:nvSpPr>
          <p:cNvPr id="2" name="TextBox 1"/>
          <p:cNvSpPr txBox="1"/>
          <p:nvPr/>
        </p:nvSpPr>
        <p:spPr bwMode="auto">
          <a:xfrm>
            <a:off x="662299" y="1901647"/>
            <a:ext cx="867475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3000" dirty="0">
                <a:solidFill>
                  <a:schemeClr val="bg1"/>
                </a:solidFill>
              </a:rPr>
              <a:t>Все, что мы делаем, мы делаем в тесном взаимодействии с неравнодушными гражданами!</a:t>
            </a:r>
          </a:p>
          <a:p>
            <a:pPr>
              <a:defRPr/>
            </a:pPr>
            <a:endParaRPr lang="ru-RU" sz="3000" dirty="0">
              <a:solidFill>
                <a:schemeClr val="bg1"/>
              </a:solidFill>
              <a:latin typeface="Gramatika-Bold"/>
            </a:endParaRPr>
          </a:p>
          <a:p>
            <a:pPr>
              <a:defRPr/>
            </a:pPr>
            <a:r>
              <a:rPr lang="ru-RU" sz="3000" dirty="0">
                <a:solidFill>
                  <a:schemeClr val="bg1"/>
                </a:solidFill>
                <a:latin typeface="Gramatika-Bold"/>
              </a:rPr>
              <a:t>ВМЕСТЕ МЫ МОЖЕМ БОЛЬШЕ!</a:t>
            </a:r>
            <a:endParaRPr dirty="0"/>
          </a:p>
        </p:txBody>
      </p:sp>
      <p:sp>
        <p:nvSpPr>
          <p:cNvPr id="16" name="Шеврон 15"/>
          <p:cNvSpPr/>
          <p:nvPr/>
        </p:nvSpPr>
        <p:spPr bwMode="auto">
          <a:xfrm>
            <a:off x="6959335" y="-152401"/>
            <a:ext cx="2110316" cy="7010401"/>
          </a:xfrm>
          <a:prstGeom prst="chevron">
            <a:avLst>
              <a:gd name="adj" fmla="val 98962"/>
            </a:avLst>
          </a:prstGeom>
          <a:solidFill>
            <a:schemeClr val="bg1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Шеврон 19"/>
          <p:cNvSpPr/>
          <p:nvPr/>
        </p:nvSpPr>
        <p:spPr bwMode="auto">
          <a:xfrm flipH="1">
            <a:off x="10529555" y="-1496291"/>
            <a:ext cx="2113919" cy="7680035"/>
          </a:xfrm>
          <a:prstGeom prst="chevron">
            <a:avLst>
              <a:gd name="adj" fmla="val 98962"/>
            </a:avLst>
          </a:prstGeom>
          <a:solidFill>
            <a:schemeClr val="bg1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Шеврон 20"/>
          <p:cNvSpPr/>
          <p:nvPr/>
        </p:nvSpPr>
        <p:spPr bwMode="auto">
          <a:xfrm>
            <a:off x="8165232" y="-152401"/>
            <a:ext cx="2073331" cy="7010401"/>
          </a:xfrm>
          <a:prstGeom prst="chevron">
            <a:avLst>
              <a:gd name="adj" fmla="val 98962"/>
            </a:avLst>
          </a:prstGeom>
          <a:solidFill>
            <a:schemeClr val="bg1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Шеврон 21"/>
          <p:cNvSpPr/>
          <p:nvPr/>
        </p:nvSpPr>
        <p:spPr bwMode="auto">
          <a:xfrm>
            <a:off x="7236328" y="-669563"/>
            <a:ext cx="3436779" cy="7527563"/>
          </a:xfrm>
          <a:prstGeom prst="chevron">
            <a:avLst>
              <a:gd name="adj" fmla="val 65143"/>
            </a:avLst>
          </a:prstGeom>
          <a:solidFill>
            <a:schemeClr val="bg1"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Шеврон 22"/>
          <p:cNvSpPr/>
          <p:nvPr/>
        </p:nvSpPr>
        <p:spPr bwMode="auto">
          <a:xfrm>
            <a:off x="8165232" y="-152401"/>
            <a:ext cx="3643656" cy="7980684"/>
          </a:xfrm>
          <a:prstGeom prst="chevron">
            <a:avLst>
              <a:gd name="adj" fmla="val 65143"/>
            </a:avLst>
          </a:prstGeom>
          <a:solidFill>
            <a:schemeClr val="bg1">
              <a:alpha val="49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 bwMode="auto">
          <a:xfrm>
            <a:off x="7725855" y="-1505528"/>
            <a:ext cx="5407146" cy="9324574"/>
            <a:chOff x="7236328" y="-1496291"/>
            <a:chExt cx="5407146" cy="9324574"/>
          </a:xfrm>
        </p:grpSpPr>
        <p:sp>
          <p:nvSpPr>
            <p:cNvPr id="16" name="Шеврон 15"/>
            <p:cNvSpPr/>
            <p:nvPr/>
          </p:nvSpPr>
          <p:spPr bwMode="auto">
            <a:xfrm>
              <a:off x="7236328" y="-669563"/>
              <a:ext cx="3436779" cy="7527563"/>
            </a:xfrm>
            <a:prstGeom prst="chevron">
              <a:avLst>
                <a:gd name="adj" fmla="val 65143"/>
              </a:avLst>
            </a:prstGeom>
            <a:solidFill>
              <a:schemeClr val="bg1">
                <a:lumMod val="65000"/>
                <a:alpha val="49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7" name="Шеврон 16"/>
            <p:cNvSpPr/>
            <p:nvPr/>
          </p:nvSpPr>
          <p:spPr bwMode="auto">
            <a:xfrm>
              <a:off x="8165232" y="-152401"/>
              <a:ext cx="3643656" cy="7980684"/>
            </a:xfrm>
            <a:prstGeom prst="chevron">
              <a:avLst>
                <a:gd name="adj" fmla="val 65143"/>
              </a:avLst>
            </a:prstGeom>
            <a:solidFill>
              <a:schemeClr val="bg1">
                <a:lumMod val="95000"/>
                <a:alpha val="49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8" name="Шеврон 17"/>
            <p:cNvSpPr/>
            <p:nvPr/>
          </p:nvSpPr>
          <p:spPr bwMode="auto">
            <a:xfrm flipH="1">
              <a:off x="10529555" y="-1496291"/>
              <a:ext cx="2113919" cy="7680035"/>
            </a:xfrm>
            <a:prstGeom prst="chevron">
              <a:avLst>
                <a:gd name="adj" fmla="val 98962"/>
              </a:avLst>
            </a:prstGeom>
            <a:solidFill>
              <a:schemeClr val="bg1">
                <a:lumMod val="75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</p:grp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0975889" y="151286"/>
            <a:ext cx="704478" cy="89556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830773" y="151286"/>
            <a:ext cx="943901" cy="943901"/>
          </a:xfrm>
          <a:prstGeom prst="rect">
            <a:avLst/>
          </a:prstGeom>
        </p:spPr>
      </p:pic>
      <p:sp>
        <p:nvSpPr>
          <p:cNvPr id="72" name="TextBox 71"/>
          <p:cNvSpPr txBox="1"/>
          <p:nvPr/>
        </p:nvSpPr>
        <p:spPr bwMode="auto">
          <a:xfrm>
            <a:off x="1625789" y="1733364"/>
            <a:ext cx="236137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000" dirty="0">
                <a:solidFill>
                  <a:srgbClr val="0070C0"/>
                </a:solidFill>
                <a:latin typeface="Gramatika-Bold"/>
              </a:rPr>
              <a:t>338 школ </a:t>
            </a:r>
          </a:p>
          <a:p>
            <a:pPr>
              <a:defRPr/>
            </a:pPr>
            <a:r>
              <a:rPr lang="ru-RU" dirty="0"/>
              <a:t>отремонтировано</a:t>
            </a:r>
          </a:p>
        </p:txBody>
      </p:sp>
      <p:grpSp>
        <p:nvGrpSpPr>
          <p:cNvPr id="12" name="Группа 11"/>
          <p:cNvGrpSpPr/>
          <p:nvPr/>
        </p:nvGrpSpPr>
        <p:grpSpPr bwMode="auto">
          <a:xfrm>
            <a:off x="295385" y="1664109"/>
            <a:ext cx="4922129" cy="1830980"/>
            <a:chOff x="5915620" y="3204459"/>
            <a:chExt cx="4922129" cy="1830980"/>
          </a:xfrm>
        </p:grpSpPr>
        <p:sp>
          <p:nvSpPr>
            <p:cNvPr id="71" name="TextBox 70"/>
            <p:cNvSpPr txBox="1"/>
            <p:nvPr/>
          </p:nvSpPr>
          <p:spPr bwMode="auto">
            <a:xfrm>
              <a:off x="7246024" y="4358331"/>
              <a:ext cx="3591725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ru-RU" sz="2000" dirty="0">
                  <a:solidFill>
                    <a:srgbClr val="0070C0"/>
                  </a:solidFill>
                  <a:latin typeface="Gramatika-Bold"/>
                </a:rPr>
                <a:t>316 детских садов </a:t>
              </a:r>
              <a:r>
                <a:rPr lang="ru-RU" dirty="0"/>
                <a:t>отремонтировано</a:t>
              </a:r>
            </a:p>
          </p:txBody>
        </p:sp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5915620" y="3204459"/>
              <a:ext cx="948263" cy="948263"/>
            </a:xfrm>
            <a:prstGeom prst="rect">
              <a:avLst/>
            </a:prstGeom>
          </p:spPr>
        </p:pic>
      </p:grpSp>
      <p:sp>
        <p:nvSpPr>
          <p:cNvPr id="24" name="TextBox 23"/>
          <p:cNvSpPr txBox="1"/>
          <p:nvPr/>
        </p:nvSpPr>
        <p:spPr bwMode="auto">
          <a:xfrm>
            <a:off x="6721584" y="2746427"/>
            <a:ext cx="438581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000" dirty="0">
                <a:solidFill>
                  <a:srgbClr val="0070C0"/>
                </a:solidFill>
                <a:latin typeface="Gramatika-Bold"/>
              </a:rPr>
              <a:t>411 школьных автобусов </a:t>
            </a:r>
          </a:p>
          <a:p>
            <a:pPr>
              <a:defRPr/>
            </a:pPr>
            <a:r>
              <a:rPr lang="ru-RU" dirty="0"/>
              <a:t>для перевозки детей приобретено</a:t>
            </a:r>
          </a:p>
        </p:txBody>
      </p:sp>
      <p:sp>
        <p:nvSpPr>
          <p:cNvPr id="23" name="TextBox 22"/>
          <p:cNvSpPr txBox="1"/>
          <p:nvPr/>
        </p:nvSpPr>
        <p:spPr bwMode="auto">
          <a:xfrm>
            <a:off x="6721584" y="1593325"/>
            <a:ext cx="38776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dirty="0">
                <a:solidFill>
                  <a:srgbClr val="0070C0"/>
                </a:solidFill>
                <a:latin typeface="Gramatika-Bold"/>
              </a:rPr>
              <a:t>35 школ и 3 детских сада</a:t>
            </a:r>
          </a:p>
          <a:p>
            <a:pPr>
              <a:defRPr/>
            </a:pPr>
            <a:r>
              <a:rPr lang="ru-RU" dirty="0"/>
              <a:t>капитально отремонтированы комплексно</a:t>
            </a:r>
            <a:endParaRPr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5346575" y="1623862"/>
            <a:ext cx="1028756" cy="1028756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305037" y="2695526"/>
            <a:ext cx="922019" cy="922019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5346575" y="2695526"/>
            <a:ext cx="954107" cy="954107"/>
          </a:xfrm>
          <a:prstGeom prst="rect">
            <a:avLst/>
          </a:prstGeom>
        </p:spPr>
      </p:pic>
      <p:sp>
        <p:nvSpPr>
          <p:cNvPr id="19" name="Номер слайда 1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E0EDC60-8D42-4261-8BCF-EC910EA0E3AC}" type="slidenum">
              <a:rPr lang="ru-RU"/>
              <a:t>7</a:t>
            </a:fld>
            <a:endParaRPr lang="ru-RU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A156084-CBEC-47CA-B490-488230628CF9}"/>
              </a:ext>
            </a:extLst>
          </p:cNvPr>
          <p:cNvSpPr txBox="1"/>
          <p:nvPr/>
        </p:nvSpPr>
        <p:spPr bwMode="auto">
          <a:xfrm>
            <a:off x="1048367" y="979719"/>
            <a:ext cx="66768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000" dirty="0">
                <a:latin typeface="Gramatika-Bold"/>
              </a:rPr>
              <a:t>Капитальный ремонт образовательных организаций</a:t>
            </a:r>
            <a:endParaRPr dirty="0"/>
          </a:p>
        </p:txBody>
      </p:sp>
      <p:grpSp>
        <p:nvGrpSpPr>
          <p:cNvPr id="34" name="Группа 33">
            <a:extLst>
              <a:ext uri="{FF2B5EF4-FFF2-40B4-BE49-F238E27FC236}">
                <a16:creationId xmlns:a16="http://schemas.microsoft.com/office/drawing/2014/main" id="{EA2BCCB3-BD62-44FA-BFA9-6AE1F0AD9FD6}"/>
              </a:ext>
            </a:extLst>
          </p:cNvPr>
          <p:cNvGrpSpPr/>
          <p:nvPr/>
        </p:nvGrpSpPr>
        <p:grpSpPr bwMode="auto">
          <a:xfrm>
            <a:off x="571169" y="1046302"/>
            <a:ext cx="313040" cy="313040"/>
            <a:chOff x="550049" y="1068773"/>
            <a:chExt cx="313040" cy="313040"/>
          </a:xfrm>
        </p:grpSpPr>
        <p:sp>
          <p:nvSpPr>
            <p:cNvPr id="35" name="Овал 34">
              <a:extLst>
                <a:ext uri="{FF2B5EF4-FFF2-40B4-BE49-F238E27FC236}">
                  <a16:creationId xmlns:a16="http://schemas.microsoft.com/office/drawing/2014/main" id="{CFCFCE02-0E5E-4CC9-8480-0A41876B0448}"/>
                </a:ext>
              </a:extLst>
            </p:cNvPr>
            <p:cNvSpPr/>
            <p:nvPr/>
          </p:nvSpPr>
          <p:spPr bwMode="auto">
            <a:xfrm flipH="1" flipV="1">
              <a:off x="560127" y="1191699"/>
              <a:ext cx="129553" cy="129553"/>
            </a:xfrm>
            <a:prstGeom prst="ellipse">
              <a:avLst/>
            </a:prstGeom>
            <a:solidFill>
              <a:srgbClr val="00B0F0"/>
            </a:solidFill>
            <a:ln w="57150" cap="rnd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6" name="Овал 35">
              <a:extLst>
                <a:ext uri="{FF2B5EF4-FFF2-40B4-BE49-F238E27FC236}">
                  <a16:creationId xmlns:a16="http://schemas.microsoft.com/office/drawing/2014/main" id="{4231310D-907E-4E43-B2FF-1D7AB0C51B05}"/>
                </a:ext>
              </a:extLst>
            </p:cNvPr>
            <p:cNvSpPr/>
            <p:nvPr/>
          </p:nvSpPr>
          <p:spPr bwMode="auto">
            <a:xfrm flipH="1" flipV="1">
              <a:off x="732873" y="1202245"/>
              <a:ext cx="129553" cy="129553"/>
            </a:xfrm>
            <a:prstGeom prst="ellipse">
              <a:avLst/>
            </a:prstGeom>
            <a:solidFill>
              <a:srgbClr val="FF0000"/>
            </a:solidFill>
            <a:ln w="57150" cap="rnd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37" name="Рисунок 36">
              <a:extLst>
                <a:ext uri="{FF2B5EF4-FFF2-40B4-BE49-F238E27FC236}">
                  <a16:creationId xmlns:a16="http://schemas.microsoft.com/office/drawing/2014/main" id="{3AA198F0-B1AE-45A0-BA31-EEF9D5E63CD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/>
          </p:blipFill>
          <p:spPr bwMode="auto">
            <a:xfrm flipH="1" flipV="1">
              <a:off x="550049" y="1068773"/>
              <a:ext cx="313040" cy="313040"/>
            </a:xfrm>
            <a:prstGeom prst="rect">
              <a:avLst/>
            </a:prstGeom>
          </p:spPr>
        </p:pic>
      </p:grpSp>
      <p:sp>
        <p:nvSpPr>
          <p:cNvPr id="40" name="TextBox 39"/>
          <p:cNvSpPr txBox="1"/>
          <p:nvPr/>
        </p:nvSpPr>
        <p:spPr bwMode="auto">
          <a:xfrm>
            <a:off x="248473" y="200119"/>
            <a:ext cx="93762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ru-RU" sz="1600" dirty="0">
                <a:latin typeface="+mj-lt"/>
              </a:rPr>
              <a:t>ОБРАЗОВАНИЕ</a:t>
            </a:r>
            <a:r>
              <a:rPr lang="ru-RU" sz="1000" dirty="0"/>
              <a:t>  СОЦИАЛЬНАЯ ПОЛИТИКА  МОЛОДЕЖНАЯ ПОЛИТИКА  ЖИЛИЩНАЯ ПОЛИТИКА И БЛАГОУСТРОЙСТВО  СПОРТ  ЭКОЛОГИЯ И ОКРУЖАЮЩАЯ СРЕДА  КУЛЬТУРА И ТУРИЗМ  СВЯЗЬ  ЭКОНОМИКА  ДОРОГИ, ТРАНСПОРТ, ИНФРАСТРУКТУРА  КОМПЛЕКСНОЕ РАЗВИТИЕ СЕЛЬСКИХ ТЕРРИТОРИЙ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95C79EB-FD8A-4717-8CE9-1989A934E15E}"/>
              </a:ext>
            </a:extLst>
          </p:cNvPr>
          <p:cNvSpPr/>
          <p:nvPr/>
        </p:nvSpPr>
        <p:spPr>
          <a:xfrm>
            <a:off x="939164" y="4374090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Gramatika-Medium" panose="00000600000000000000" charset="0"/>
              </a:rPr>
              <a:t>Школа № 11 имени Г. С. </a:t>
            </a:r>
            <a:r>
              <a:rPr lang="ru-RU" dirty="0" err="1">
                <a:latin typeface="Gramatika-Medium" panose="00000600000000000000" charset="0"/>
              </a:rPr>
              <a:t>Бересневой</a:t>
            </a:r>
            <a:r>
              <a:rPr lang="ru-RU" dirty="0">
                <a:latin typeface="Gramatika-Medium" panose="00000600000000000000" charset="0"/>
              </a:rPr>
              <a:t>: обновили сети водоотведения, холодного водоснабжения, электроснабжения и отопления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latin typeface="Gramatika-Medium" panose="0000060000000000000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Gramatika-Medium" panose="00000600000000000000" charset="0"/>
                <a:ea typeface="Calibri" panose="020F0502020204030204" pitchFamily="34" charset="0"/>
                <a:cs typeface="Times New Roman" panose="02020603050405020304" pitchFamily="18" charset="0"/>
              </a:rPr>
              <a:t>Капитальный ремонт фасада МБОУ «Школа №134»</a:t>
            </a:r>
          </a:p>
        </p:txBody>
      </p:sp>
      <p:pic>
        <p:nvPicPr>
          <p:cNvPr id="38" name="Picture 6" descr="https://sun9-64.userapi.com/s/v1/ig2/QzypF0HnwGCGMapcWsxfQ8NObJO2JAHZXDFF4t2kkO4YKxmZZSxb3kRfB3d2MBeS4lY_laN2Av3CkNLjYvYCeZ6t.jpg?quality=95&amp;as=32x24,48x36,72x54,108x81,160x120,240x180,360x270,480x360,540x405,640x480,720x540,1080x810,1280x960,1440x1080,2000x1500&amp;from=bu&amp;cs=2000x0">
            <a:extLst>
              <a:ext uri="{FF2B5EF4-FFF2-40B4-BE49-F238E27FC236}">
                <a16:creationId xmlns:a16="http://schemas.microsoft.com/office/drawing/2014/main" id="{56F77426-173F-4328-8C7A-F484C52698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5" t="22265" r="8220" b="7573"/>
          <a:stretch/>
        </p:blipFill>
        <p:spPr bwMode="auto">
          <a:xfrm>
            <a:off x="7134742" y="3640951"/>
            <a:ext cx="4574389" cy="2782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3" name="Группа 1"/>
          <p:cNvGrpSpPr/>
          <p:nvPr/>
        </p:nvGrpSpPr>
        <p:grpSpPr bwMode="auto">
          <a:xfrm>
            <a:off x="7725855" y="-1505528"/>
            <a:ext cx="5407146" cy="9324574"/>
            <a:chOff x="7236328" y="-1496291"/>
            <a:chExt cx="5407146" cy="9324574"/>
          </a:xfrm>
        </p:grpSpPr>
        <p:sp>
          <p:nvSpPr>
            <p:cNvPr id="16" name="Шеврон 15"/>
            <p:cNvSpPr/>
            <p:nvPr/>
          </p:nvSpPr>
          <p:spPr bwMode="auto">
            <a:xfrm>
              <a:off x="7236328" y="-669563"/>
              <a:ext cx="3436779" cy="7527563"/>
            </a:xfrm>
            <a:prstGeom prst="chevron">
              <a:avLst>
                <a:gd name="adj" fmla="val 65143"/>
              </a:avLst>
            </a:prstGeom>
            <a:solidFill>
              <a:schemeClr val="bg1">
                <a:lumMod val="65000"/>
                <a:alpha val="49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7" name="Шеврон 16"/>
            <p:cNvSpPr/>
            <p:nvPr/>
          </p:nvSpPr>
          <p:spPr bwMode="auto">
            <a:xfrm>
              <a:off x="8165232" y="-152401"/>
              <a:ext cx="3643656" cy="7980684"/>
            </a:xfrm>
            <a:prstGeom prst="chevron">
              <a:avLst>
                <a:gd name="adj" fmla="val 65143"/>
              </a:avLst>
            </a:prstGeom>
            <a:solidFill>
              <a:schemeClr val="bg1">
                <a:lumMod val="95000"/>
                <a:alpha val="49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8" name="Шеврон 17"/>
            <p:cNvSpPr/>
            <p:nvPr/>
          </p:nvSpPr>
          <p:spPr bwMode="auto">
            <a:xfrm flipH="1">
              <a:off x="10529555" y="-1496291"/>
              <a:ext cx="2113919" cy="7680035"/>
            </a:xfrm>
            <a:prstGeom prst="chevron">
              <a:avLst>
                <a:gd name="adj" fmla="val 98962"/>
              </a:avLst>
            </a:prstGeom>
            <a:solidFill>
              <a:schemeClr val="bg1">
                <a:lumMod val="75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</p:grp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0975889" y="151286"/>
            <a:ext cx="704478" cy="89556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830773" y="151286"/>
            <a:ext cx="943901" cy="943901"/>
          </a:xfrm>
          <a:prstGeom prst="rect">
            <a:avLst/>
          </a:prstGeom>
        </p:spPr>
      </p:pic>
      <p:grpSp>
        <p:nvGrpSpPr>
          <p:cNvPr id="6" name="Группа 8"/>
          <p:cNvGrpSpPr/>
          <p:nvPr/>
        </p:nvGrpSpPr>
        <p:grpSpPr bwMode="auto">
          <a:xfrm>
            <a:off x="440173" y="876811"/>
            <a:ext cx="10035500" cy="1015663"/>
            <a:chOff x="2813919" y="1088255"/>
            <a:chExt cx="10035500" cy="1015663"/>
          </a:xfrm>
        </p:grpSpPr>
        <p:sp>
          <p:nvSpPr>
            <p:cNvPr id="5" name="TextBox 4"/>
            <p:cNvSpPr txBox="1"/>
            <p:nvPr/>
          </p:nvSpPr>
          <p:spPr bwMode="auto">
            <a:xfrm>
              <a:off x="3272182" y="1204223"/>
              <a:ext cx="957723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defRPr/>
              </a:pPr>
              <a:r>
                <a:rPr lang="ru-RU" sz="2000" dirty="0">
                  <a:latin typeface="Gramatika-Bold"/>
                </a:rPr>
                <a:t>Законы, направленные на поддержку материнства и детства, </a:t>
              </a:r>
            </a:p>
            <a:p>
              <a:pPr algn="just">
                <a:defRPr/>
              </a:pPr>
              <a:r>
                <a:rPr lang="ru-RU" sz="2000" dirty="0">
                  <a:latin typeface="Gramatika-Bold"/>
                </a:rPr>
                <a:t>улучшение демографической ситуации в регионе</a:t>
              </a:r>
            </a:p>
          </p:txBody>
        </p:sp>
        <p:sp>
          <p:nvSpPr>
            <p:cNvPr id="110" name="Прямоугольник 109"/>
            <p:cNvSpPr/>
            <p:nvPr/>
          </p:nvSpPr>
          <p:spPr bwMode="auto">
            <a:xfrm>
              <a:off x="2813919" y="1088255"/>
              <a:ext cx="184731" cy="1015663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>
                <a:defRPr/>
              </a:pPr>
              <a:endParaRPr lang="ru-RU" sz="6000">
                <a:solidFill>
                  <a:srgbClr val="00B0F0"/>
                </a:solidFill>
              </a:endParaRPr>
            </a:p>
          </p:txBody>
        </p:sp>
      </p:grpSp>
      <p:sp>
        <p:nvSpPr>
          <p:cNvPr id="19" name="Номер слайда 1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E0EDC60-8D42-4261-8BCF-EC910EA0E3AC}" type="slidenum">
              <a:rPr lang="ru-RU"/>
              <a:t>8</a:t>
            </a:fld>
            <a:endParaRPr lang="ru-RU"/>
          </a:p>
        </p:txBody>
      </p:sp>
      <p:sp>
        <p:nvSpPr>
          <p:cNvPr id="7" name="TextBox 6"/>
          <p:cNvSpPr txBox="1"/>
          <p:nvPr/>
        </p:nvSpPr>
        <p:spPr bwMode="auto">
          <a:xfrm>
            <a:off x="1117068" y="2537516"/>
            <a:ext cx="79487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dirty="0">
                <a:solidFill>
                  <a:srgbClr val="0070C0"/>
                </a:solidFill>
                <a:latin typeface="Gramatika-Bold"/>
              </a:rPr>
              <a:t>Родительский основной доход (с 1 июля 2025 г.)</a:t>
            </a:r>
          </a:p>
          <a:p>
            <a:pPr>
              <a:defRPr/>
            </a:pPr>
            <a:r>
              <a:rPr lang="ru-RU" dirty="0"/>
              <a:t>Семья получает </a:t>
            </a:r>
            <a:r>
              <a:rPr lang="ru-RU" dirty="0">
                <a:solidFill>
                  <a:srgbClr val="0070C0"/>
                </a:solidFill>
                <a:latin typeface="Gramatika-Bold"/>
              </a:rPr>
              <a:t>не менее 1 млн рублей </a:t>
            </a:r>
            <a:r>
              <a:rPr lang="ru-RU" dirty="0"/>
              <a:t>за каждого рожденного ребенка (с учетом федерального и регионального капитала)</a:t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3626510"/>
              </p:ext>
            </p:extLst>
          </p:nvPr>
        </p:nvGraphicFramePr>
        <p:xfrm>
          <a:off x="614102" y="4271660"/>
          <a:ext cx="10188412" cy="174752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6425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458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 b="0" dirty="0">
                          <a:latin typeface="+mj-lt"/>
                        </a:rPr>
                        <a:t>Ребенок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 b="0" dirty="0">
                          <a:latin typeface="+mj-lt"/>
                        </a:rPr>
                        <a:t>Форма выплаты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 b="0" i="0" dirty="0">
                          <a:solidFill>
                            <a:schemeClr val="dk1"/>
                          </a:solidFill>
                          <a:latin typeface="+mj-lt"/>
                          <a:ea typeface="Liberation Sans"/>
                          <a:cs typeface="Liberation Sans"/>
                        </a:rPr>
                        <a:t>1-й</a:t>
                      </a:r>
                      <a:endParaRPr lang="ru-RU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 b="1" dirty="0">
                          <a:latin typeface="+mj-lt"/>
                        </a:rPr>
                        <a:t>10 000 </a:t>
                      </a:r>
                      <a:r>
                        <a:rPr lang="ru-RU" sz="1600" dirty="0">
                          <a:latin typeface="+mj-lt"/>
                        </a:rPr>
                        <a:t>руб. ежемесячно в течение 36 месяцев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3613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 dirty="0">
                          <a:latin typeface="+mj-lt"/>
                        </a:rPr>
                        <a:t>2-й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 b="1" dirty="0">
                          <a:latin typeface="+mj-lt"/>
                        </a:rPr>
                        <a:t>22</a:t>
                      </a:r>
                      <a:r>
                        <a:rPr lang="ru-RU" sz="1600" b="1" baseline="0" dirty="0">
                          <a:latin typeface="+mj-lt"/>
                        </a:rPr>
                        <a:t> 222 </a:t>
                      </a:r>
                      <a:r>
                        <a:rPr lang="ru-RU" sz="1600" dirty="0">
                          <a:latin typeface="+mj-lt"/>
                        </a:rPr>
                        <a:t>руб. ежемесячно 36 мес. или 500 тыс. руб. + 20 000</a:t>
                      </a:r>
                      <a:r>
                        <a:rPr lang="ru-RU" sz="1600" baseline="0" dirty="0">
                          <a:latin typeface="+mj-lt"/>
                        </a:rPr>
                        <a:t> руб. 15 мес.</a:t>
                      </a:r>
                      <a:endParaRPr lang="ru-RU" sz="16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2147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 dirty="0">
                          <a:latin typeface="+mj-lt"/>
                        </a:rPr>
                        <a:t>3-й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 b="1" dirty="0">
                          <a:latin typeface="+mj-lt"/>
                        </a:rPr>
                        <a:t>30 000 </a:t>
                      </a:r>
                      <a:r>
                        <a:rPr lang="ru-RU" sz="1600" dirty="0">
                          <a:latin typeface="+mj-lt"/>
                        </a:rPr>
                        <a:t>руб. ежемесячно 36 мес. или 700 тыс. руб. + 30 000</a:t>
                      </a:r>
                      <a:r>
                        <a:rPr lang="ru-RU" sz="1600" baseline="0" dirty="0">
                          <a:latin typeface="+mj-lt"/>
                        </a:rPr>
                        <a:t> руб. 10 мес.</a:t>
                      </a:r>
                      <a:endParaRPr lang="ru-RU" sz="16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3613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>
                          <a:latin typeface="+mj-lt"/>
                        </a:rPr>
                        <a:t>4-й и послед.</a:t>
                      </a:r>
                      <a:endParaRPr lang="ru-RU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 b="1" dirty="0">
                          <a:latin typeface="+mj-lt"/>
                        </a:rPr>
                        <a:t>30</a:t>
                      </a:r>
                      <a:r>
                        <a:rPr lang="ru-RU" sz="1600" b="1" baseline="0" dirty="0">
                          <a:latin typeface="+mj-lt"/>
                        </a:rPr>
                        <a:t> 000 </a:t>
                      </a:r>
                      <a:r>
                        <a:rPr lang="ru-RU" sz="1600" dirty="0">
                          <a:latin typeface="+mj-lt"/>
                        </a:rPr>
                        <a:t>руб. ежемесячно 36 мес. или 1 млн руб.</a:t>
                      </a:r>
                      <a:r>
                        <a:rPr lang="ru-RU" sz="1600" baseline="0" dirty="0">
                          <a:latin typeface="+mj-lt"/>
                        </a:rPr>
                        <a:t> целевыми</a:t>
                      </a:r>
                      <a:endParaRPr lang="ru-RU" sz="16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11" name="Группа 10"/>
          <p:cNvGrpSpPr/>
          <p:nvPr/>
        </p:nvGrpSpPr>
        <p:grpSpPr bwMode="auto">
          <a:xfrm>
            <a:off x="439473" y="1071286"/>
            <a:ext cx="313040" cy="313040"/>
            <a:chOff x="550049" y="1068773"/>
            <a:chExt cx="313040" cy="313040"/>
          </a:xfrm>
        </p:grpSpPr>
        <p:sp>
          <p:nvSpPr>
            <p:cNvPr id="20" name="Овал 19"/>
            <p:cNvSpPr/>
            <p:nvPr/>
          </p:nvSpPr>
          <p:spPr bwMode="auto">
            <a:xfrm flipH="1" flipV="1">
              <a:off x="560127" y="1191699"/>
              <a:ext cx="129553" cy="129553"/>
            </a:xfrm>
            <a:prstGeom prst="ellipse">
              <a:avLst/>
            </a:prstGeom>
            <a:solidFill>
              <a:srgbClr val="00B0F0"/>
            </a:solidFill>
            <a:ln w="57150" cap="rnd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8" name="Овал 7"/>
            <p:cNvSpPr/>
            <p:nvPr/>
          </p:nvSpPr>
          <p:spPr bwMode="auto">
            <a:xfrm flipH="1" flipV="1">
              <a:off x="732873" y="1202245"/>
              <a:ext cx="129553" cy="129553"/>
            </a:xfrm>
            <a:prstGeom prst="ellipse">
              <a:avLst/>
            </a:prstGeom>
            <a:solidFill>
              <a:srgbClr val="FF0000"/>
            </a:solidFill>
            <a:ln w="57150" cap="rnd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 flipH="1" flipV="1">
              <a:off x="550049" y="1068773"/>
              <a:ext cx="313040" cy="313040"/>
            </a:xfrm>
            <a:prstGeom prst="rect">
              <a:avLst/>
            </a:prstGeom>
          </p:spPr>
        </p:pic>
      </p:grpSp>
      <p:pic>
        <p:nvPicPr>
          <p:cNvPr id="23" name="Рисунок 22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14838" y="2584404"/>
            <a:ext cx="803516" cy="803516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 bwMode="auto">
          <a:xfrm>
            <a:off x="248473" y="200119"/>
            <a:ext cx="93762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ru-RU" sz="1600" dirty="0">
                <a:latin typeface="+mj-lt"/>
              </a:rPr>
              <a:t>СОЦИАЛЬНАЯ ПОЛИТИКА</a:t>
            </a:r>
            <a:r>
              <a:rPr lang="ru-RU" sz="1000" dirty="0">
                <a:latin typeface="+mj-lt"/>
              </a:rPr>
              <a:t> </a:t>
            </a:r>
            <a:r>
              <a:rPr lang="ru-RU" sz="1000" dirty="0"/>
              <a:t> МОЛОДЕЖНАЯ ПОЛИТИКА  ЖИЛИЩНАЯ ПОЛИТИКА И БЛАГОУСТРОЙСТВО  СПОРТ  ЭКОЛОГИЯ И ОКРУЖАЮЩАЯ СРЕДА  КУЛЬТУРА И ТУРИЗМ  СВЯЗЬ  ЭКОНОМИКА  ДОРОГИ, ТРАНСПОРТ, ИНФРАСТРУКТУРА  КОМПЛЕКСНОЕ РАЗВИТИЕ СЕЛЬСКИХ ТЕРРИТОРИЙ</a:t>
            </a:r>
          </a:p>
        </p:txBody>
      </p:sp>
      <p:pic>
        <p:nvPicPr>
          <p:cNvPr id="30" name="Picture 2" descr="Евгений Люлин: «Пособие при усыновлении детей-сирот будет увеличено в Нижегородской области»">
            <a:extLst>
              <a:ext uri="{FF2B5EF4-FFF2-40B4-BE49-F238E27FC236}">
                <a16:creationId xmlns:a16="http://schemas.microsoft.com/office/drawing/2014/main" id="{A3EC0015-A6FD-4A75-9001-C2A48A3233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255" y="1590465"/>
            <a:ext cx="3516038" cy="2344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65246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6" name="Группа 25"/>
          <p:cNvGrpSpPr/>
          <p:nvPr/>
        </p:nvGrpSpPr>
        <p:grpSpPr bwMode="auto">
          <a:xfrm>
            <a:off x="8445152" y="4367360"/>
            <a:ext cx="3630889" cy="2441224"/>
            <a:chOff x="-1722572" y="3676865"/>
            <a:chExt cx="2581910" cy="1735944"/>
          </a:xfrm>
        </p:grpSpPr>
        <p:sp>
          <p:nvSpPr>
            <p:cNvPr id="27" name="object 23"/>
            <p:cNvSpPr/>
            <p:nvPr/>
          </p:nvSpPr>
          <p:spPr bwMode="auto">
            <a:xfrm>
              <a:off x="-1722572" y="5161984"/>
              <a:ext cx="2581910" cy="250825"/>
            </a:xfrm>
            <a:custGeom>
              <a:avLst/>
              <a:gdLst/>
              <a:ahLst/>
              <a:cxnLst/>
              <a:rect l="l" t="t" r="r" b="b"/>
              <a:pathLst>
                <a:path w="2581909" h="250825" extrusionOk="0">
                  <a:moveTo>
                    <a:pt x="0" y="250532"/>
                  </a:moveTo>
                  <a:lnTo>
                    <a:pt x="2581465" y="250532"/>
                  </a:lnTo>
                  <a:lnTo>
                    <a:pt x="2581465" y="0"/>
                  </a:lnTo>
                  <a:lnTo>
                    <a:pt x="0" y="0"/>
                  </a:lnTo>
                  <a:lnTo>
                    <a:pt x="0" y="250532"/>
                  </a:lnTo>
                  <a:close/>
                </a:path>
              </a:pathLst>
            </a:custGeom>
            <a:solidFill>
              <a:srgbClr val="8BA4B9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28" name="object 26"/>
            <p:cNvSpPr/>
            <p:nvPr/>
          </p:nvSpPr>
          <p:spPr bwMode="auto">
            <a:xfrm>
              <a:off x="797910" y="4491005"/>
              <a:ext cx="20955" cy="1270"/>
            </a:xfrm>
            <a:custGeom>
              <a:avLst/>
              <a:gdLst/>
              <a:ahLst/>
              <a:cxnLst/>
              <a:rect l="l" t="t" r="r" b="b"/>
              <a:pathLst>
                <a:path w="20954" h="1269" extrusionOk="0">
                  <a:moveTo>
                    <a:pt x="0" y="400"/>
                  </a:moveTo>
                  <a:lnTo>
                    <a:pt x="20523" y="400"/>
                  </a:lnTo>
                </a:path>
              </a:pathLst>
            </a:custGeom>
            <a:grpFill/>
            <a:ln w="3175">
              <a:solidFill>
                <a:srgbClr val="54A8D8"/>
              </a:solidFill>
            </a:ln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29" name="object 84"/>
            <p:cNvSpPr/>
            <p:nvPr/>
          </p:nvSpPr>
          <p:spPr bwMode="auto">
            <a:xfrm>
              <a:off x="-1521916" y="4424421"/>
              <a:ext cx="727017" cy="953403"/>
            </a:xfrm>
            <a:prstGeom prst="rect">
              <a:avLst/>
            </a:prstGeom>
            <a:blipFill>
              <a:blip r:embed="rId2"/>
              <a:stretch/>
            </a:blip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30" name="object 85"/>
            <p:cNvSpPr/>
            <p:nvPr/>
          </p:nvSpPr>
          <p:spPr bwMode="auto">
            <a:xfrm>
              <a:off x="-1100413" y="3682904"/>
              <a:ext cx="1852510" cy="1053553"/>
            </a:xfrm>
            <a:prstGeom prst="rect">
              <a:avLst/>
            </a:prstGeom>
            <a:blipFill>
              <a:blip r:embed="rId3"/>
              <a:stretch/>
            </a:blip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31" name="object 86"/>
            <p:cNvSpPr/>
            <p:nvPr/>
          </p:nvSpPr>
          <p:spPr bwMode="auto">
            <a:xfrm>
              <a:off x="-1118108" y="3676865"/>
              <a:ext cx="1852930" cy="1015365"/>
            </a:xfrm>
            <a:custGeom>
              <a:avLst/>
              <a:gdLst/>
              <a:ahLst/>
              <a:cxnLst/>
              <a:rect l="l" t="t" r="r" b="b"/>
              <a:pathLst>
                <a:path w="1852929" h="1015364" extrusionOk="0">
                  <a:moveTo>
                    <a:pt x="1846694" y="0"/>
                  </a:moveTo>
                  <a:lnTo>
                    <a:pt x="5829" y="0"/>
                  </a:lnTo>
                  <a:lnTo>
                    <a:pt x="0" y="5829"/>
                  </a:lnTo>
                  <a:lnTo>
                    <a:pt x="0" y="1009256"/>
                  </a:lnTo>
                  <a:lnTo>
                    <a:pt x="5829" y="1015085"/>
                  </a:lnTo>
                  <a:lnTo>
                    <a:pt x="1846681" y="1015085"/>
                  </a:lnTo>
                  <a:lnTo>
                    <a:pt x="1852510" y="1009256"/>
                  </a:lnTo>
                  <a:lnTo>
                    <a:pt x="1852510" y="5829"/>
                  </a:lnTo>
                  <a:lnTo>
                    <a:pt x="1846694" y="0"/>
                  </a:lnTo>
                  <a:close/>
                </a:path>
              </a:pathLst>
            </a:custGeom>
            <a:solidFill>
              <a:srgbClr val="B6B9C5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32" name="object 87"/>
            <p:cNvSpPr/>
            <p:nvPr/>
          </p:nvSpPr>
          <p:spPr bwMode="auto">
            <a:xfrm>
              <a:off x="-1134224" y="3676867"/>
              <a:ext cx="1848485" cy="1014730"/>
            </a:xfrm>
            <a:custGeom>
              <a:avLst/>
              <a:gdLst/>
              <a:ahLst/>
              <a:cxnLst/>
              <a:rect l="l" t="t" r="r" b="b"/>
              <a:pathLst>
                <a:path w="1848484" h="1014730" extrusionOk="0">
                  <a:moveTo>
                    <a:pt x="1844179" y="0"/>
                  </a:moveTo>
                  <a:lnTo>
                    <a:pt x="3962" y="0"/>
                  </a:lnTo>
                  <a:lnTo>
                    <a:pt x="0" y="3962"/>
                  </a:lnTo>
                  <a:lnTo>
                    <a:pt x="0" y="1010780"/>
                  </a:lnTo>
                  <a:lnTo>
                    <a:pt x="3962" y="1014742"/>
                  </a:lnTo>
                  <a:lnTo>
                    <a:pt x="1844179" y="1014742"/>
                  </a:lnTo>
                  <a:lnTo>
                    <a:pt x="1848142" y="1010780"/>
                  </a:lnTo>
                  <a:lnTo>
                    <a:pt x="1848142" y="3962"/>
                  </a:lnTo>
                  <a:lnTo>
                    <a:pt x="1844179" y="0"/>
                  </a:lnTo>
                  <a:close/>
                </a:path>
              </a:pathLst>
            </a:custGeom>
            <a:solidFill>
              <a:srgbClr val="D9DCEA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33" name="object 88"/>
            <p:cNvSpPr/>
            <p:nvPr/>
          </p:nvSpPr>
          <p:spPr bwMode="auto">
            <a:xfrm>
              <a:off x="-1102584" y="3712758"/>
              <a:ext cx="1784350" cy="938530"/>
            </a:xfrm>
            <a:custGeom>
              <a:avLst/>
              <a:gdLst/>
              <a:ahLst/>
              <a:cxnLst/>
              <a:rect l="l" t="t" r="r" b="b"/>
              <a:pathLst>
                <a:path w="1784350" h="938530" extrusionOk="0">
                  <a:moveTo>
                    <a:pt x="0" y="938390"/>
                  </a:moveTo>
                  <a:lnTo>
                    <a:pt x="1784273" y="938390"/>
                  </a:lnTo>
                  <a:lnTo>
                    <a:pt x="1784273" y="0"/>
                  </a:lnTo>
                  <a:lnTo>
                    <a:pt x="0" y="0"/>
                  </a:lnTo>
                  <a:lnTo>
                    <a:pt x="0" y="938390"/>
                  </a:lnTo>
                  <a:close/>
                </a:path>
              </a:pathLst>
            </a:custGeom>
            <a:solidFill>
              <a:srgbClr val="969AA8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39" name="object 89"/>
            <p:cNvSpPr/>
            <p:nvPr/>
          </p:nvSpPr>
          <p:spPr bwMode="auto">
            <a:xfrm>
              <a:off x="-1089503" y="3725818"/>
              <a:ext cx="1771205" cy="925334"/>
            </a:xfrm>
            <a:prstGeom prst="rect">
              <a:avLst/>
            </a:prstGeom>
            <a:blipFill>
              <a:blip r:embed="rId4"/>
              <a:stretch/>
            </a:blip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8" name="object 90"/>
            <p:cNvSpPr/>
            <p:nvPr/>
          </p:nvSpPr>
          <p:spPr bwMode="auto">
            <a:xfrm>
              <a:off x="493406" y="3794382"/>
              <a:ext cx="143757" cy="182193"/>
            </a:xfrm>
            <a:prstGeom prst="rect">
              <a:avLst/>
            </a:prstGeom>
            <a:blipFill>
              <a:blip r:embed="rId5"/>
              <a:stretch/>
            </a:blip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9" name="object 91"/>
            <p:cNvSpPr/>
            <p:nvPr/>
          </p:nvSpPr>
          <p:spPr bwMode="auto">
            <a:xfrm>
              <a:off x="-410137" y="4136492"/>
              <a:ext cx="460399" cy="1266170"/>
            </a:xfrm>
            <a:prstGeom prst="rect">
              <a:avLst/>
            </a:prstGeom>
            <a:blipFill>
              <a:blip r:embed="rId6"/>
              <a:stretch/>
            </a:blip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50" name="object 92"/>
            <p:cNvSpPr/>
            <p:nvPr/>
          </p:nvSpPr>
          <p:spPr bwMode="auto">
            <a:xfrm>
              <a:off x="-887501" y="3879879"/>
              <a:ext cx="927100" cy="141605"/>
            </a:xfrm>
            <a:custGeom>
              <a:avLst/>
              <a:gdLst/>
              <a:ahLst/>
              <a:cxnLst/>
              <a:rect l="l" t="t" r="r" b="b"/>
              <a:pathLst>
                <a:path w="927100" h="141605" extrusionOk="0">
                  <a:moveTo>
                    <a:pt x="0" y="141490"/>
                  </a:moveTo>
                  <a:lnTo>
                    <a:pt x="37056" y="104911"/>
                  </a:lnTo>
                  <a:lnTo>
                    <a:pt x="84227" y="75953"/>
                  </a:lnTo>
                  <a:lnTo>
                    <a:pt x="128557" y="57115"/>
                  </a:lnTo>
                  <a:lnTo>
                    <a:pt x="184590" y="40548"/>
                  </a:lnTo>
                  <a:lnTo>
                    <a:pt x="253524" y="27879"/>
                  </a:lnTo>
                  <a:lnTo>
                    <a:pt x="293202" y="23515"/>
                  </a:lnTo>
                  <a:lnTo>
                    <a:pt x="336554" y="20735"/>
                  </a:lnTo>
                  <a:lnTo>
                    <a:pt x="383730" y="19743"/>
                  </a:lnTo>
                  <a:lnTo>
                    <a:pt x="434879" y="20742"/>
                  </a:lnTo>
                  <a:lnTo>
                    <a:pt x="490150" y="23936"/>
                  </a:lnTo>
                  <a:lnTo>
                    <a:pt x="549694" y="29527"/>
                  </a:lnTo>
                  <a:lnTo>
                    <a:pt x="615329" y="36309"/>
                  </a:lnTo>
                  <a:lnTo>
                    <a:pt x="673042" y="41258"/>
                  </a:lnTo>
                  <a:lnTo>
                    <a:pt x="723324" y="44534"/>
                  </a:lnTo>
                  <a:lnTo>
                    <a:pt x="766670" y="46300"/>
                  </a:lnTo>
                  <a:lnTo>
                    <a:pt x="803571" y="46714"/>
                  </a:lnTo>
                  <a:lnTo>
                    <a:pt x="834520" y="45938"/>
                  </a:lnTo>
                  <a:lnTo>
                    <a:pt x="880533" y="41457"/>
                  </a:lnTo>
                  <a:lnTo>
                    <a:pt x="917234" y="29822"/>
                  </a:lnTo>
                  <a:lnTo>
                    <a:pt x="926977" y="16144"/>
                  </a:lnTo>
                  <a:lnTo>
                    <a:pt x="926534" y="11880"/>
                  </a:lnTo>
                  <a:lnTo>
                    <a:pt x="925066" y="8031"/>
                  </a:lnTo>
                  <a:lnTo>
                    <a:pt x="923066" y="4758"/>
                  </a:lnTo>
                  <a:lnTo>
                    <a:pt x="921028" y="2222"/>
                  </a:lnTo>
                  <a:lnTo>
                    <a:pt x="919444" y="582"/>
                  </a:lnTo>
                  <a:lnTo>
                    <a:pt x="918806" y="0"/>
                  </a:lnTo>
                </a:path>
              </a:pathLst>
            </a:custGeom>
            <a:grpFill/>
            <a:ln w="6769">
              <a:solidFill>
                <a:srgbClr val="6D6E71"/>
              </a:solidFill>
            </a:ln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51" name="object 93"/>
            <p:cNvSpPr/>
            <p:nvPr/>
          </p:nvSpPr>
          <p:spPr bwMode="auto">
            <a:xfrm>
              <a:off x="-894975" y="3986400"/>
              <a:ext cx="43815" cy="41275"/>
            </a:xfrm>
            <a:custGeom>
              <a:avLst/>
              <a:gdLst/>
              <a:ahLst/>
              <a:cxnLst/>
              <a:rect l="l" t="t" r="r" b="b"/>
              <a:pathLst>
                <a:path w="43815" h="41275" extrusionOk="0">
                  <a:moveTo>
                    <a:pt x="6743" y="0"/>
                  </a:moveTo>
                  <a:lnTo>
                    <a:pt x="0" y="596"/>
                  </a:lnTo>
                  <a:lnTo>
                    <a:pt x="3530" y="41122"/>
                  </a:lnTo>
                  <a:lnTo>
                    <a:pt x="43688" y="34658"/>
                  </a:lnTo>
                  <a:lnTo>
                    <a:pt x="43467" y="33273"/>
                  </a:lnTo>
                  <a:lnTo>
                    <a:pt x="9639" y="33273"/>
                  </a:lnTo>
                  <a:lnTo>
                    <a:pt x="6743" y="0"/>
                  </a:lnTo>
                  <a:close/>
                </a:path>
                <a:path w="43815" h="41275" extrusionOk="0">
                  <a:moveTo>
                    <a:pt x="42621" y="27965"/>
                  </a:moveTo>
                  <a:lnTo>
                    <a:pt x="9639" y="33273"/>
                  </a:lnTo>
                  <a:lnTo>
                    <a:pt x="43467" y="33273"/>
                  </a:lnTo>
                  <a:lnTo>
                    <a:pt x="42621" y="27965"/>
                  </a:lnTo>
                  <a:close/>
                </a:path>
              </a:pathLst>
            </a:custGeom>
            <a:solidFill>
              <a:srgbClr val="6D6E7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52" name="object 94"/>
            <p:cNvSpPr/>
            <p:nvPr/>
          </p:nvSpPr>
          <p:spPr bwMode="auto">
            <a:xfrm>
              <a:off x="-1024330" y="4153011"/>
              <a:ext cx="258445" cy="111125"/>
            </a:xfrm>
            <a:custGeom>
              <a:avLst/>
              <a:gdLst/>
              <a:ahLst/>
              <a:cxnLst/>
              <a:rect l="l" t="t" r="r" b="b"/>
              <a:pathLst>
                <a:path w="258445" h="111125" extrusionOk="0">
                  <a:moveTo>
                    <a:pt x="258368" y="110731"/>
                  </a:moveTo>
                  <a:lnTo>
                    <a:pt x="0" y="110731"/>
                  </a:lnTo>
                  <a:lnTo>
                    <a:pt x="0" y="0"/>
                  </a:lnTo>
                  <a:lnTo>
                    <a:pt x="258368" y="0"/>
                  </a:lnTo>
                  <a:lnTo>
                    <a:pt x="258368" y="110731"/>
                  </a:lnTo>
                  <a:close/>
                </a:path>
              </a:pathLst>
            </a:custGeom>
            <a:grpFill/>
            <a:ln w="6769">
              <a:solidFill>
                <a:srgbClr val="6D6E71"/>
              </a:solidFill>
            </a:ln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53" name="object 95"/>
            <p:cNvSpPr/>
            <p:nvPr/>
          </p:nvSpPr>
          <p:spPr bwMode="auto">
            <a:xfrm>
              <a:off x="-1024334" y="4359706"/>
              <a:ext cx="280670" cy="96520"/>
            </a:xfrm>
            <a:custGeom>
              <a:avLst/>
              <a:gdLst/>
              <a:ahLst/>
              <a:cxnLst/>
              <a:rect l="l" t="t" r="r" b="b"/>
              <a:pathLst>
                <a:path w="280670" h="96519" extrusionOk="0">
                  <a:moveTo>
                    <a:pt x="280517" y="95973"/>
                  </a:moveTo>
                  <a:lnTo>
                    <a:pt x="0" y="95973"/>
                  </a:lnTo>
                  <a:lnTo>
                    <a:pt x="0" y="0"/>
                  </a:lnTo>
                  <a:lnTo>
                    <a:pt x="280517" y="0"/>
                  </a:lnTo>
                  <a:lnTo>
                    <a:pt x="280517" y="95973"/>
                  </a:lnTo>
                  <a:close/>
                </a:path>
              </a:pathLst>
            </a:custGeom>
            <a:grpFill/>
            <a:ln w="6769">
              <a:solidFill>
                <a:srgbClr val="6D6E71"/>
              </a:solidFill>
            </a:ln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54" name="object 99"/>
            <p:cNvSpPr/>
            <p:nvPr/>
          </p:nvSpPr>
          <p:spPr bwMode="auto">
            <a:xfrm>
              <a:off x="-1403586" y="4402176"/>
              <a:ext cx="196215" cy="201295"/>
            </a:xfrm>
            <a:custGeom>
              <a:avLst/>
              <a:gdLst/>
              <a:ahLst/>
              <a:cxnLst/>
              <a:rect l="l" t="t" r="r" b="b"/>
              <a:pathLst>
                <a:path w="196215" h="201294" extrusionOk="0">
                  <a:moveTo>
                    <a:pt x="52" y="170879"/>
                  </a:moveTo>
                  <a:lnTo>
                    <a:pt x="33696" y="196246"/>
                  </a:lnTo>
                  <a:lnTo>
                    <a:pt x="86999" y="201148"/>
                  </a:lnTo>
                  <a:lnTo>
                    <a:pt x="100126" y="200972"/>
                  </a:lnTo>
                  <a:lnTo>
                    <a:pt x="143983" y="178917"/>
                  </a:lnTo>
                  <a:lnTo>
                    <a:pt x="149351" y="172879"/>
                  </a:lnTo>
                  <a:lnTo>
                    <a:pt x="5987" y="172879"/>
                  </a:lnTo>
                  <a:lnTo>
                    <a:pt x="52" y="170879"/>
                  </a:lnTo>
                  <a:close/>
                </a:path>
                <a:path w="196215" h="201294" extrusionOk="0">
                  <a:moveTo>
                    <a:pt x="127348" y="0"/>
                  </a:moveTo>
                  <a:lnTo>
                    <a:pt x="83132" y="7123"/>
                  </a:lnTo>
                  <a:lnTo>
                    <a:pt x="48346" y="37513"/>
                  </a:lnTo>
                  <a:lnTo>
                    <a:pt x="36065" y="84988"/>
                  </a:lnTo>
                  <a:lnTo>
                    <a:pt x="33769" y="127577"/>
                  </a:lnTo>
                  <a:lnTo>
                    <a:pt x="33954" y="137602"/>
                  </a:lnTo>
                  <a:lnTo>
                    <a:pt x="31830" y="152949"/>
                  </a:lnTo>
                  <a:lnTo>
                    <a:pt x="24786" y="164123"/>
                  </a:lnTo>
                  <a:lnTo>
                    <a:pt x="15333" y="170855"/>
                  </a:lnTo>
                  <a:lnTo>
                    <a:pt x="5987" y="172879"/>
                  </a:lnTo>
                  <a:lnTo>
                    <a:pt x="149351" y="172879"/>
                  </a:lnTo>
                  <a:lnTo>
                    <a:pt x="155724" y="165709"/>
                  </a:lnTo>
                  <a:lnTo>
                    <a:pt x="162361" y="156909"/>
                  </a:lnTo>
                  <a:lnTo>
                    <a:pt x="165101" y="150693"/>
                  </a:lnTo>
                  <a:lnTo>
                    <a:pt x="165150" y="145237"/>
                  </a:lnTo>
                  <a:lnTo>
                    <a:pt x="164946" y="138627"/>
                  </a:lnTo>
                  <a:lnTo>
                    <a:pt x="165543" y="136684"/>
                  </a:lnTo>
                  <a:lnTo>
                    <a:pt x="165733" y="134779"/>
                  </a:lnTo>
                  <a:lnTo>
                    <a:pt x="150974" y="127457"/>
                  </a:lnTo>
                  <a:lnTo>
                    <a:pt x="143922" y="121432"/>
                  </a:lnTo>
                  <a:lnTo>
                    <a:pt x="143442" y="113846"/>
                  </a:lnTo>
                  <a:lnTo>
                    <a:pt x="148398" y="101842"/>
                  </a:lnTo>
                  <a:lnTo>
                    <a:pt x="156140" y="91766"/>
                  </a:lnTo>
                  <a:lnTo>
                    <a:pt x="164490" y="89176"/>
                  </a:lnTo>
                  <a:lnTo>
                    <a:pt x="188653" y="89176"/>
                  </a:lnTo>
                  <a:lnTo>
                    <a:pt x="189132" y="88700"/>
                  </a:lnTo>
                  <a:lnTo>
                    <a:pt x="193638" y="80204"/>
                  </a:lnTo>
                  <a:lnTo>
                    <a:pt x="193933" y="71714"/>
                  </a:lnTo>
                  <a:lnTo>
                    <a:pt x="193955" y="48548"/>
                  </a:lnTo>
                  <a:lnTo>
                    <a:pt x="195832" y="42343"/>
                  </a:lnTo>
                  <a:lnTo>
                    <a:pt x="170140" y="9580"/>
                  </a:lnTo>
                  <a:lnTo>
                    <a:pt x="143718" y="1358"/>
                  </a:lnTo>
                  <a:lnTo>
                    <a:pt x="127348" y="0"/>
                  </a:lnTo>
                  <a:close/>
                </a:path>
                <a:path w="196215" h="201294" extrusionOk="0">
                  <a:moveTo>
                    <a:pt x="188653" y="89176"/>
                  </a:moveTo>
                  <a:lnTo>
                    <a:pt x="164490" y="89176"/>
                  </a:lnTo>
                  <a:lnTo>
                    <a:pt x="172317" y="92280"/>
                  </a:lnTo>
                  <a:lnTo>
                    <a:pt x="178488" y="99286"/>
                  </a:lnTo>
                  <a:lnTo>
                    <a:pt x="188653" y="89176"/>
                  </a:lnTo>
                  <a:close/>
                </a:path>
              </a:pathLst>
            </a:custGeom>
            <a:solidFill>
              <a:srgbClr val="2371A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2" name="Группа 1"/>
          <p:cNvGrpSpPr/>
          <p:nvPr/>
        </p:nvGrpSpPr>
        <p:grpSpPr bwMode="auto">
          <a:xfrm>
            <a:off x="7725855" y="-1505528"/>
            <a:ext cx="5407146" cy="9324574"/>
            <a:chOff x="7236328" y="-1496291"/>
            <a:chExt cx="5407146" cy="9324574"/>
          </a:xfrm>
        </p:grpSpPr>
        <p:sp>
          <p:nvSpPr>
            <p:cNvPr id="16" name="Шеврон 15"/>
            <p:cNvSpPr/>
            <p:nvPr/>
          </p:nvSpPr>
          <p:spPr bwMode="auto">
            <a:xfrm>
              <a:off x="7236328" y="-669563"/>
              <a:ext cx="3436779" cy="7527563"/>
            </a:xfrm>
            <a:prstGeom prst="chevron">
              <a:avLst>
                <a:gd name="adj" fmla="val 65143"/>
              </a:avLst>
            </a:prstGeom>
            <a:solidFill>
              <a:schemeClr val="bg1">
                <a:lumMod val="65000"/>
                <a:alpha val="49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7" name="Шеврон 16"/>
            <p:cNvSpPr/>
            <p:nvPr/>
          </p:nvSpPr>
          <p:spPr bwMode="auto">
            <a:xfrm>
              <a:off x="8165232" y="-152401"/>
              <a:ext cx="3643656" cy="7980684"/>
            </a:xfrm>
            <a:prstGeom prst="chevron">
              <a:avLst>
                <a:gd name="adj" fmla="val 65143"/>
              </a:avLst>
            </a:prstGeom>
            <a:solidFill>
              <a:schemeClr val="bg1">
                <a:lumMod val="95000"/>
                <a:alpha val="49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8" name="Шеврон 17"/>
            <p:cNvSpPr/>
            <p:nvPr/>
          </p:nvSpPr>
          <p:spPr bwMode="auto">
            <a:xfrm flipH="1">
              <a:off x="10529555" y="-1496291"/>
              <a:ext cx="2113919" cy="7680035"/>
            </a:xfrm>
            <a:prstGeom prst="chevron">
              <a:avLst>
                <a:gd name="adj" fmla="val 98962"/>
              </a:avLst>
            </a:prstGeom>
            <a:solidFill>
              <a:schemeClr val="bg1">
                <a:lumMod val="75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</p:grpSp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10975889" y="151286"/>
            <a:ext cx="704478" cy="89556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9830773" y="151286"/>
            <a:ext cx="943901" cy="943901"/>
          </a:xfrm>
          <a:prstGeom prst="rect">
            <a:avLst/>
          </a:prstGeom>
        </p:spPr>
      </p:pic>
      <p:sp>
        <p:nvSpPr>
          <p:cNvPr id="19" name="Номер слайда 1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E0EDC60-8D42-4261-8BCF-EC910EA0E3AC}" type="slidenum">
              <a:rPr lang="ru-RU"/>
              <a:t>9</a:t>
            </a:fld>
            <a:endParaRPr lang="ru-RU"/>
          </a:p>
        </p:txBody>
      </p:sp>
      <p:sp>
        <p:nvSpPr>
          <p:cNvPr id="36" name="Прямоугольник 35"/>
          <p:cNvSpPr/>
          <p:nvPr/>
        </p:nvSpPr>
        <p:spPr bwMode="auto">
          <a:xfrm>
            <a:off x="529847" y="1660580"/>
            <a:ext cx="783583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dirty="0">
                <a:solidFill>
                  <a:srgbClr val="0070C0"/>
                </a:solidFill>
                <a:latin typeface="Gramatika-Bold"/>
              </a:rPr>
              <a:t>300 тыс. рублей </a:t>
            </a:r>
            <a:r>
              <a:rPr lang="ru-RU" dirty="0"/>
              <a:t>— при рождении третьего ребенка в молодой семье (родители до 35 лет). Получили </a:t>
            </a:r>
            <a:r>
              <a:rPr lang="ru-RU" dirty="0">
                <a:solidFill>
                  <a:srgbClr val="0070C0"/>
                </a:solidFill>
                <a:latin typeface="+mj-lt"/>
              </a:rPr>
              <a:t>1 208 семей.</a:t>
            </a:r>
          </a:p>
          <a:p>
            <a:pPr>
              <a:defRPr/>
            </a:pPr>
            <a:endParaRPr lang="ru-RU" dirty="0">
              <a:solidFill>
                <a:srgbClr val="0070C0"/>
              </a:solidFill>
              <a:latin typeface="+mj-lt"/>
            </a:endParaRPr>
          </a:p>
          <a:p>
            <a:pPr>
              <a:defRPr/>
            </a:pPr>
            <a:r>
              <a:rPr lang="ru-RU" dirty="0">
                <a:solidFill>
                  <a:srgbClr val="0070C0"/>
                </a:solidFill>
                <a:latin typeface="Gramatika-Bold"/>
              </a:rPr>
              <a:t>100 тыс. рублей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/>
              <a:t>— студенткам очной формы обучения при рождении ребенка. Получили </a:t>
            </a:r>
            <a:r>
              <a:rPr lang="ru-RU" dirty="0">
                <a:solidFill>
                  <a:srgbClr val="0070C0"/>
                </a:solidFill>
                <a:latin typeface="+mj-lt"/>
              </a:rPr>
              <a:t>388 семей.</a:t>
            </a:r>
          </a:p>
          <a:p>
            <a:pPr>
              <a:defRPr/>
            </a:pPr>
            <a:endParaRPr lang="ru-RU" dirty="0">
              <a:solidFill>
                <a:srgbClr val="0070C0"/>
              </a:solidFill>
              <a:latin typeface="+mj-lt"/>
            </a:endParaRPr>
          </a:p>
          <a:p>
            <a:pPr>
              <a:defRPr/>
            </a:pPr>
            <a:r>
              <a:rPr lang="ru-RU" dirty="0">
                <a:solidFill>
                  <a:srgbClr val="0070C0"/>
                </a:solidFill>
                <a:latin typeface="Gramatika-Bold"/>
              </a:rPr>
              <a:t>«Подарок новорожденному»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/>
              <a:t>номиналом </a:t>
            </a:r>
            <a:r>
              <a:rPr lang="ru-RU" dirty="0">
                <a:solidFill>
                  <a:srgbClr val="0070C0"/>
                </a:solidFill>
                <a:latin typeface="+mj-lt"/>
              </a:rPr>
              <a:t>20 тыс. рублей </a:t>
            </a:r>
            <a:r>
              <a:rPr lang="ru-RU" dirty="0"/>
              <a:t>на товары нижегородских производителей. Получили </a:t>
            </a:r>
            <a:r>
              <a:rPr lang="ru-RU" dirty="0">
                <a:solidFill>
                  <a:srgbClr val="0070C0"/>
                </a:solidFill>
                <a:latin typeface="+mj-lt"/>
              </a:rPr>
              <a:t>9,8 тыс. семей.</a:t>
            </a:r>
          </a:p>
          <a:p>
            <a:pPr>
              <a:defRPr/>
            </a:pPr>
            <a:endParaRPr lang="ru-RU" dirty="0">
              <a:solidFill>
                <a:srgbClr val="0070C0"/>
              </a:solidFill>
              <a:latin typeface="+mj-lt"/>
            </a:endParaRPr>
          </a:p>
          <a:p>
            <a:pPr>
              <a:defRPr/>
            </a:pPr>
            <a:r>
              <a:rPr lang="ru-RU" dirty="0">
                <a:solidFill>
                  <a:srgbClr val="0070C0"/>
                </a:solidFill>
                <a:latin typeface="Gramatika-Bold"/>
              </a:rPr>
              <a:t>«Социальные няни»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/>
              <a:t>— кратковременный присмотр за детьми до 3 лет. Более </a:t>
            </a:r>
            <a:r>
              <a:rPr lang="ru-RU" dirty="0">
                <a:solidFill>
                  <a:srgbClr val="0070C0"/>
                </a:solidFill>
                <a:latin typeface="+mj-lt"/>
              </a:rPr>
              <a:t>2 500 семей </a:t>
            </a:r>
            <a:r>
              <a:rPr lang="ru-RU" dirty="0"/>
              <a:t>воспользовались услугой.</a:t>
            </a:r>
          </a:p>
          <a:p>
            <a:pPr>
              <a:defRPr/>
            </a:pPr>
            <a:endParaRPr lang="ru-RU" dirty="0"/>
          </a:p>
          <a:p>
            <a:pPr>
              <a:defRPr/>
            </a:pPr>
            <a:r>
              <a:rPr lang="ru-RU" dirty="0">
                <a:solidFill>
                  <a:srgbClr val="0070C0"/>
                </a:solidFill>
                <a:latin typeface="Gramatika-Bold"/>
              </a:rPr>
              <a:t>Пункты проката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/>
              <a:t>предметов для новорожденных — открыт </a:t>
            </a:r>
            <a:r>
              <a:rPr lang="ru-RU" dirty="0">
                <a:solidFill>
                  <a:srgbClr val="0070C0"/>
                </a:solidFill>
                <a:latin typeface="+mj-lt"/>
              </a:rPr>
              <a:t>21 пункт</a:t>
            </a:r>
            <a:r>
              <a:rPr lang="ru-RU" dirty="0"/>
              <a:t>, услугами воспользовались </a:t>
            </a:r>
            <a:r>
              <a:rPr lang="ru-RU" dirty="0">
                <a:solidFill>
                  <a:srgbClr val="0070C0"/>
                </a:solidFill>
                <a:latin typeface="+mj-lt"/>
              </a:rPr>
              <a:t>1 071 семья.</a:t>
            </a:r>
          </a:p>
          <a:p>
            <a:pPr>
              <a:defRPr/>
            </a:pPr>
            <a:endParaRPr lang="ru-RU" dirty="0">
              <a:solidFill>
                <a:srgbClr val="0070C0"/>
              </a:solidFill>
              <a:latin typeface="+mj-lt"/>
            </a:endParaRPr>
          </a:p>
          <a:p>
            <a:pPr>
              <a:defRPr/>
            </a:pPr>
            <a:r>
              <a:rPr lang="ru-RU" dirty="0"/>
              <a:t>Запущен проект </a:t>
            </a:r>
            <a:r>
              <a:rPr lang="ru-RU" dirty="0">
                <a:solidFill>
                  <a:srgbClr val="0070C0"/>
                </a:solidFill>
                <a:latin typeface="+mj-lt"/>
              </a:rPr>
              <a:t>«демографический спецназ»</a:t>
            </a:r>
          </a:p>
        </p:txBody>
      </p:sp>
      <p:sp>
        <p:nvSpPr>
          <p:cNvPr id="37" name="Двойные круглые скобки 36"/>
          <p:cNvSpPr/>
          <p:nvPr/>
        </p:nvSpPr>
        <p:spPr bwMode="auto">
          <a:xfrm>
            <a:off x="338682" y="1466461"/>
            <a:ext cx="7933712" cy="4792295"/>
          </a:xfrm>
          <a:prstGeom prst="bracketPair">
            <a:avLst>
              <a:gd name="adj" fmla="val 4309"/>
            </a:avLst>
          </a:prstGeom>
          <a:ln w="63500">
            <a:gradFill>
              <a:gsLst>
                <a:gs pos="0">
                  <a:srgbClr val="FF0000"/>
                </a:gs>
                <a:gs pos="100000">
                  <a:srgbClr val="00B0F0"/>
                </a:gs>
              </a:gsLst>
              <a:lin ang="5400000" scaled="1"/>
            </a:gra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41" name="Группа 40"/>
          <p:cNvGrpSpPr/>
          <p:nvPr/>
        </p:nvGrpSpPr>
        <p:grpSpPr bwMode="auto">
          <a:xfrm>
            <a:off x="511434" y="814195"/>
            <a:ext cx="8183558" cy="1015663"/>
            <a:chOff x="2813919" y="1088255"/>
            <a:chExt cx="8183558" cy="1015663"/>
          </a:xfrm>
        </p:grpSpPr>
        <p:sp>
          <p:nvSpPr>
            <p:cNvPr id="42" name="TextBox 41"/>
            <p:cNvSpPr txBox="1"/>
            <p:nvPr/>
          </p:nvSpPr>
          <p:spPr bwMode="auto">
            <a:xfrm>
              <a:off x="3483559" y="1383737"/>
              <a:ext cx="75139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defRPr/>
              </a:pPr>
              <a:r>
                <a:rPr lang="ru-RU" sz="2000" dirty="0">
                  <a:latin typeface="Gramatika-Bold"/>
                </a:rPr>
                <a:t>Новые меры поддержки (2025 г.):</a:t>
              </a:r>
              <a:endParaRPr dirty="0"/>
            </a:p>
          </p:txBody>
        </p:sp>
        <p:sp>
          <p:nvSpPr>
            <p:cNvPr id="43" name="Прямоугольник 42"/>
            <p:cNvSpPr/>
            <p:nvPr/>
          </p:nvSpPr>
          <p:spPr bwMode="auto">
            <a:xfrm>
              <a:off x="2813919" y="1088255"/>
              <a:ext cx="184731" cy="1015663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>
                <a:defRPr/>
              </a:pPr>
              <a:endParaRPr lang="ru-RU" sz="6000">
                <a:solidFill>
                  <a:srgbClr val="00B0F0"/>
                </a:solidFill>
              </a:endParaRPr>
            </a:p>
          </p:txBody>
        </p:sp>
      </p:grpSp>
      <p:grpSp>
        <p:nvGrpSpPr>
          <p:cNvPr id="44" name="Группа 43"/>
          <p:cNvGrpSpPr/>
          <p:nvPr/>
        </p:nvGrpSpPr>
        <p:grpSpPr bwMode="auto">
          <a:xfrm>
            <a:off x="845954" y="940210"/>
            <a:ext cx="313040" cy="313040"/>
            <a:chOff x="550049" y="1068773"/>
            <a:chExt cx="313040" cy="313040"/>
          </a:xfrm>
        </p:grpSpPr>
        <p:sp>
          <p:nvSpPr>
            <p:cNvPr id="45" name="Овал 44"/>
            <p:cNvSpPr/>
            <p:nvPr/>
          </p:nvSpPr>
          <p:spPr bwMode="auto">
            <a:xfrm flipH="1" flipV="1">
              <a:off x="560127" y="1191699"/>
              <a:ext cx="129553" cy="129553"/>
            </a:xfrm>
            <a:prstGeom prst="ellipse">
              <a:avLst/>
            </a:prstGeom>
            <a:solidFill>
              <a:srgbClr val="00B0F0"/>
            </a:solidFill>
            <a:ln w="57150" cap="rnd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6" name="Овал 45"/>
            <p:cNvSpPr/>
            <p:nvPr/>
          </p:nvSpPr>
          <p:spPr bwMode="auto">
            <a:xfrm flipH="1" flipV="1">
              <a:off x="732873" y="1202245"/>
              <a:ext cx="129553" cy="129553"/>
            </a:xfrm>
            <a:prstGeom prst="ellipse">
              <a:avLst/>
            </a:prstGeom>
            <a:solidFill>
              <a:srgbClr val="FF0000"/>
            </a:solidFill>
            <a:ln w="57150" cap="rnd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47" name="Рисунок 46"/>
            <p:cNvPicPr>
              <a:picLocks noChangeAspect="1"/>
            </p:cNvPicPr>
            <p:nvPr/>
          </p:nvPicPr>
          <p:blipFill>
            <a:blip r:embed="rId9"/>
            <a:stretch/>
          </p:blipFill>
          <p:spPr bwMode="auto">
            <a:xfrm flipH="1" flipV="1">
              <a:off x="550049" y="1068773"/>
              <a:ext cx="313040" cy="313040"/>
            </a:xfrm>
            <a:prstGeom prst="rect">
              <a:avLst/>
            </a:prstGeom>
          </p:spPr>
        </p:pic>
      </p:grpSp>
      <p:sp>
        <p:nvSpPr>
          <p:cNvPr id="56" name="TextBox 55"/>
          <p:cNvSpPr txBox="1"/>
          <p:nvPr/>
        </p:nvSpPr>
        <p:spPr bwMode="auto">
          <a:xfrm>
            <a:off x="248473" y="200119"/>
            <a:ext cx="93762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ru-RU" sz="1600" dirty="0">
                <a:latin typeface="+mj-lt"/>
              </a:rPr>
              <a:t>СОЦИАЛЬНАЯ ПОЛИТИКА</a:t>
            </a:r>
            <a:r>
              <a:rPr lang="ru-RU" sz="1000" dirty="0">
                <a:latin typeface="+mj-lt"/>
              </a:rPr>
              <a:t> </a:t>
            </a:r>
            <a:r>
              <a:rPr lang="ru-RU" sz="1000" dirty="0"/>
              <a:t> МОЛОДЕЖНАЯ ПОЛИТИКА  ЖИЛИЩНАЯ ПОЛИТИКА И БЛАГОУСТРОЙСТВО  СПОРТ  ЭКОЛОГИЯ И ОКРУЖАЮЩАЯ СРЕДА  КУЛЬТУРА И ТУРИЗМ  СВЯЗЬ  ЭКОНОМИКА  ДОРОГИ, ТРАНСПОРТ, ИНФРАСТРУКТУРА  КОМПЛЕКСНОЕ РАЗВИТИЕ СЕЛЬСКИХ ТЕРРИТОРИЙ</a:t>
            </a:r>
          </a:p>
        </p:txBody>
      </p:sp>
      <p:pic>
        <p:nvPicPr>
          <p:cNvPr id="55" name="Picture 4" descr="Евгений Люлин: «В Год семьи выступаем с предложением кратно увеличить выплаты женщинам, удостоенным звания «Мать-героиня»">
            <a:extLst>
              <a:ext uri="{FF2B5EF4-FFF2-40B4-BE49-F238E27FC236}">
                <a16:creationId xmlns:a16="http://schemas.microsoft.com/office/drawing/2014/main" id="{BB9F417C-8597-4850-85D5-51F9DD6A81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4597" y="1340975"/>
            <a:ext cx="3697308" cy="24622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30759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8496B0"/>
      </a:accent2>
      <a:accent3>
        <a:srgbClr val="D7B5C6"/>
      </a:accent3>
      <a:accent4>
        <a:srgbClr val="6F3B55"/>
      </a:accent4>
      <a:accent5>
        <a:srgbClr val="7F7F7F"/>
      </a:accent5>
      <a:accent6>
        <a:srgbClr val="BFBFBF"/>
      </a:accent6>
      <a:hlink>
        <a:srgbClr val="7030A0"/>
      </a:hlink>
      <a:folHlink>
        <a:srgbClr val="954F72"/>
      </a:folHlink>
    </a:clrScheme>
    <a:fontScheme name="Другая 1">
      <a:majorFont>
        <a:latin typeface="Gramatika-Bold"/>
        <a:ea typeface="Liberation Sans"/>
        <a:cs typeface="Liberation Sans"/>
      </a:majorFont>
      <a:minorFont>
        <a:latin typeface="Gramatika-Light"/>
        <a:ea typeface="Liberation Sans"/>
        <a:cs typeface="Liberation Sans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prstGeom prst="rect">
          <a:avLst/>
        </a:prstGeom>
        <a:noFill/>
        <a:ln w="57150" cap="rnd">
          <a:gradFill>
            <a:gsLst>
              <a:gs pos="0">
                <a:srgbClr val="FF0000">
                  <a:lumMod val="100000"/>
                </a:srgbClr>
              </a:gs>
              <a:gs pos="100000">
                <a:srgbClr val="00B0F0"/>
              </a:gs>
            </a:gsLst>
            <a:lin ang="5400000" scaled="0"/>
          </a:gradFill>
          <a:prstDash val="solid"/>
        </a:ln>
      </a:spPr>
      <a:bodyPr/>
      <a:lstStyle/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auto">
        <a:prstGeom prst="rect">
          <a:avLst/>
        </a:prstGeom>
        <a:ln w="63500">
          <a:gradFill>
            <a:gsLst>
              <a:gs pos="0">
                <a:srgbClr val="FF0000"/>
              </a:gs>
              <a:gs pos="100000">
                <a:srgbClr val="00B0F0"/>
              </a:gs>
            </a:gsLst>
            <a:lin ang="4200000" scaled="0"/>
          </a:gradFill>
          <a:prstDash val="solid"/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16640</TotalTime>
  <Words>3734</Words>
  <Application>Microsoft Office PowerPoint</Application>
  <DocSecurity>0</DocSecurity>
  <PresentationFormat>Широкоэкранный</PresentationFormat>
  <Paragraphs>775</Paragraphs>
  <Slides>67</Slides>
  <Notes>35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67</vt:i4>
      </vt:variant>
    </vt:vector>
  </HeadingPairs>
  <TitlesOfParts>
    <vt:vector size="82" baseType="lpstr">
      <vt:lpstr>TT Firs Neue Light</vt:lpstr>
      <vt:lpstr>Liberation Sans</vt:lpstr>
      <vt:lpstr>Arial Narrow</vt:lpstr>
      <vt:lpstr>TT Firs Neue DemiBold</vt:lpstr>
      <vt:lpstr>Wingdings</vt:lpstr>
      <vt:lpstr>Microsoft Sans Serif</vt:lpstr>
      <vt:lpstr>Arial</vt:lpstr>
      <vt:lpstr>-apple-system</vt:lpstr>
      <vt:lpstr>Symbol</vt:lpstr>
      <vt:lpstr>Gramatika-Medium</vt:lpstr>
      <vt:lpstr>Gramatika-Light</vt:lpstr>
      <vt:lpstr>Times New Roman</vt:lpstr>
      <vt:lpstr>Gramatika-Bold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ЗСНО</dc:creator>
  <cp:keywords/>
  <dc:description/>
  <cp:lastModifiedBy>Иванникова Ксения Витальевна</cp:lastModifiedBy>
  <cp:revision>1714</cp:revision>
  <dcterms:created xsi:type="dcterms:W3CDTF">2021-01-14T08:13:32Z</dcterms:created>
  <dcterms:modified xsi:type="dcterms:W3CDTF">2026-08-03T09:40:47Z</dcterms:modified>
  <cp:category/>
  <dc:identifier/>
  <cp:contentStatus/>
  <dc:language/>
  <cp:version/>
</cp:coreProperties>
</file>